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f3c0db4b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f3c0db4b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b125ca94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b125ca94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b125ca94e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125ca94e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125ca94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125ca94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b125ca94e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b125ca94e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b125ca94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b125ca94e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f3c0db4b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f3c0db4b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125ca94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125ca94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0718a189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0718a189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b0718a18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b0718a18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b15d76ca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b15d76ca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0718a189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b0718a189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b0718a18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b0718a18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f3c0db4b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f3c0db4b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b0718a189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b0718a189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0718a189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b0718a189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f3c0db4b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f3c0db4b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f3c0db4b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f3c0db4b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b0718a189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b0718a189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a71146f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a71146f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f3c0db4b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f3c0db4b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b0718a18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b0718a18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af3c0db4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af3c0db4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b0718a189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b0718a189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0718a1894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b0718a189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af3c0db4b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af3c0db4b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b0718a18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0718a18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f3c0db4b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f3c0db4b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f3c0db4b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af3c0db4b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f3c0db4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af3c0db4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b0718a18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b0718a18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f3c0db4b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f3c0db4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gif"/><Relationship Id="rId4"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kaggle.com/datasets/prokshitha/home-value-insights" TargetMode="External"/><Relationship Id="rId4" Type="http://schemas.openxmlformats.org/officeDocument/2006/relationships/image" Target="../media/image35.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8031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t-BR"/>
              <a:t>Automatic differentiation and neural networks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Our stack</a:t>
            </a:r>
            <a:endParaRPr/>
          </a:p>
        </p:txBody>
      </p:sp>
      <p:pic>
        <p:nvPicPr>
          <p:cNvPr id="126" name="Google Shape;126;p22"/>
          <p:cNvPicPr preferRelativeResize="0"/>
          <p:nvPr/>
        </p:nvPicPr>
        <p:blipFill>
          <a:blip r:embed="rId3">
            <a:alphaModFix/>
          </a:blip>
          <a:stretch>
            <a:fillRect/>
          </a:stretch>
        </p:blipFill>
        <p:spPr>
          <a:xfrm>
            <a:off x="695825" y="3199225"/>
            <a:ext cx="3124200" cy="1457325"/>
          </a:xfrm>
          <a:prstGeom prst="rect">
            <a:avLst/>
          </a:prstGeom>
          <a:noFill/>
          <a:ln>
            <a:noFill/>
          </a:ln>
        </p:spPr>
      </p:pic>
      <p:pic>
        <p:nvPicPr>
          <p:cNvPr id="127" name="Google Shape;127;p22"/>
          <p:cNvPicPr preferRelativeResize="0"/>
          <p:nvPr/>
        </p:nvPicPr>
        <p:blipFill>
          <a:blip r:embed="rId4">
            <a:alphaModFix/>
          </a:blip>
          <a:stretch>
            <a:fillRect/>
          </a:stretch>
        </p:blipFill>
        <p:spPr>
          <a:xfrm>
            <a:off x="4517150" y="1215650"/>
            <a:ext cx="4315149" cy="3691475"/>
          </a:xfrm>
          <a:prstGeom prst="rect">
            <a:avLst/>
          </a:prstGeom>
          <a:noFill/>
          <a:ln>
            <a:noFill/>
          </a:ln>
        </p:spPr>
      </p:pic>
      <p:pic>
        <p:nvPicPr>
          <p:cNvPr id="128" name="Google Shape;128;p22"/>
          <p:cNvPicPr preferRelativeResize="0"/>
          <p:nvPr/>
        </p:nvPicPr>
        <p:blipFill>
          <a:blip r:embed="rId5">
            <a:alphaModFix/>
          </a:blip>
          <a:stretch>
            <a:fillRect/>
          </a:stretch>
        </p:blipFill>
        <p:spPr>
          <a:xfrm>
            <a:off x="2484150" y="1298862"/>
            <a:ext cx="1335875" cy="1548825"/>
          </a:xfrm>
          <a:prstGeom prst="rect">
            <a:avLst/>
          </a:prstGeom>
          <a:noFill/>
          <a:ln>
            <a:noFill/>
          </a:ln>
        </p:spPr>
      </p:pic>
      <p:pic>
        <p:nvPicPr>
          <p:cNvPr id="129" name="Google Shape;129;p22"/>
          <p:cNvPicPr preferRelativeResize="0"/>
          <p:nvPr/>
        </p:nvPicPr>
        <p:blipFill>
          <a:blip r:embed="rId6">
            <a:alphaModFix/>
          </a:blip>
          <a:stretch>
            <a:fillRect/>
          </a:stretch>
        </p:blipFill>
        <p:spPr>
          <a:xfrm>
            <a:off x="469900" y="1344598"/>
            <a:ext cx="1469578" cy="145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35" name="Google Shape;135;p23"/>
          <p:cNvPicPr preferRelativeResize="0"/>
          <p:nvPr/>
        </p:nvPicPr>
        <p:blipFill>
          <a:blip r:embed="rId3">
            <a:alphaModFix/>
          </a:blip>
          <a:stretch>
            <a:fillRect/>
          </a:stretch>
        </p:blipFill>
        <p:spPr>
          <a:xfrm>
            <a:off x="152400" y="1299625"/>
            <a:ext cx="4963775" cy="36843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41" name="Google Shape;141;p24"/>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42" name="Google Shape;142;p24"/>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48" name="Google Shape;148;p25"/>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49" name="Google Shape;149;p25"/>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50" name="Google Shape;150;p25"/>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56" name="Google Shape;156;p26"/>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57" name="Google Shape;157;p26"/>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58" name="Google Shape;158;p26"/>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59" name="Google Shape;159;p26"/>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65" name="Google Shape;165;p27"/>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66" name="Google Shape;166;p27"/>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67" name="Google Shape;167;p27"/>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68" name="Google Shape;168;p27"/>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pic>
        <p:nvPicPr>
          <p:cNvPr id="169" name="Google Shape;169;p27"/>
          <p:cNvPicPr preferRelativeResize="0"/>
          <p:nvPr/>
        </p:nvPicPr>
        <p:blipFill>
          <a:blip r:embed="rId4">
            <a:alphaModFix/>
          </a:blip>
          <a:stretch>
            <a:fillRect/>
          </a:stretch>
        </p:blipFill>
        <p:spPr>
          <a:xfrm>
            <a:off x="5614875" y="1450125"/>
            <a:ext cx="2682563" cy="519025"/>
          </a:xfrm>
          <a:prstGeom prst="rect">
            <a:avLst/>
          </a:prstGeom>
          <a:noFill/>
          <a:ln>
            <a:noFill/>
          </a:ln>
        </p:spPr>
      </p:pic>
      <p:sp>
        <p:nvSpPr>
          <p:cNvPr id="170" name="Google Shape;170;p27"/>
          <p:cNvSpPr txBox="1"/>
          <p:nvPr/>
        </p:nvSpPr>
        <p:spPr>
          <a:xfrm>
            <a:off x="5495200" y="2272050"/>
            <a:ext cx="32172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We must minimize the loss!</a:t>
            </a:r>
            <a:endParaRPr sz="18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a:t>
            </a:r>
            <a:r>
              <a:rPr lang="pt-BR"/>
              <a:t> analytical functions</a:t>
            </a:r>
            <a:endParaRPr/>
          </a:p>
        </p:txBody>
      </p:sp>
      <p:pic>
        <p:nvPicPr>
          <p:cNvPr id="176" name="Google Shape;176;p28"/>
          <p:cNvPicPr preferRelativeResize="0"/>
          <p:nvPr/>
        </p:nvPicPr>
        <p:blipFill>
          <a:blip r:embed="rId3">
            <a:alphaModFix/>
          </a:blip>
          <a:stretch>
            <a:fillRect/>
          </a:stretch>
        </p:blipFill>
        <p:spPr>
          <a:xfrm>
            <a:off x="5700350" y="2478851"/>
            <a:ext cx="2973199" cy="1613550"/>
          </a:xfrm>
          <a:prstGeom prst="rect">
            <a:avLst/>
          </a:prstGeom>
          <a:noFill/>
          <a:ln>
            <a:noFill/>
          </a:ln>
        </p:spPr>
      </p:pic>
      <p:pic>
        <p:nvPicPr>
          <p:cNvPr id="177" name="Google Shape;177;p28"/>
          <p:cNvPicPr preferRelativeResize="0"/>
          <p:nvPr/>
        </p:nvPicPr>
        <p:blipFill rotWithShape="1">
          <a:blip r:embed="rId4">
            <a:alphaModFix/>
          </a:blip>
          <a:srcRect b="0" l="0" r="18293" t="0"/>
          <a:stretch/>
        </p:blipFill>
        <p:spPr>
          <a:xfrm>
            <a:off x="5987450" y="4188500"/>
            <a:ext cx="2228049" cy="589950"/>
          </a:xfrm>
          <a:prstGeom prst="rect">
            <a:avLst/>
          </a:prstGeom>
          <a:noFill/>
          <a:ln>
            <a:noFill/>
          </a:ln>
        </p:spPr>
      </p:pic>
      <p:pic>
        <p:nvPicPr>
          <p:cNvPr id="178" name="Google Shape;178;p28"/>
          <p:cNvPicPr preferRelativeResize="0"/>
          <p:nvPr/>
        </p:nvPicPr>
        <p:blipFill>
          <a:blip r:embed="rId5">
            <a:alphaModFix/>
          </a:blip>
          <a:stretch>
            <a:fillRect/>
          </a:stretch>
        </p:blipFill>
        <p:spPr>
          <a:xfrm>
            <a:off x="152400" y="1299625"/>
            <a:ext cx="4963775" cy="3684342"/>
          </a:xfrm>
          <a:prstGeom prst="rect">
            <a:avLst/>
          </a:prstGeom>
          <a:noFill/>
          <a:ln>
            <a:noFill/>
          </a:ln>
        </p:spPr>
      </p:pic>
      <p:cxnSp>
        <p:nvCxnSpPr>
          <p:cNvPr id="179" name="Google Shape;179;p28"/>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80" name="Google Shape;180;p28"/>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81" name="Google Shape;181;p28"/>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pic>
        <p:nvPicPr>
          <p:cNvPr id="182" name="Google Shape;182;p28"/>
          <p:cNvPicPr preferRelativeResize="0"/>
          <p:nvPr/>
        </p:nvPicPr>
        <p:blipFill>
          <a:blip r:embed="rId6">
            <a:alphaModFix/>
          </a:blip>
          <a:stretch>
            <a:fillRect/>
          </a:stretch>
        </p:blipFill>
        <p:spPr>
          <a:xfrm>
            <a:off x="5614875" y="1450125"/>
            <a:ext cx="2682563" cy="519025"/>
          </a:xfrm>
          <a:prstGeom prst="rect">
            <a:avLst/>
          </a:prstGeom>
          <a:noFill/>
          <a:ln>
            <a:noFill/>
          </a:ln>
        </p:spPr>
      </p:pic>
      <p:sp>
        <p:nvSpPr>
          <p:cNvPr id="183" name="Google Shape;183;p28"/>
          <p:cNvSpPr txBox="1"/>
          <p:nvPr/>
        </p:nvSpPr>
        <p:spPr>
          <a:xfrm>
            <a:off x="5859000" y="2155050"/>
            <a:ext cx="297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With gradient descent:</a:t>
            </a:r>
            <a:endParaRPr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89" name="Google Shape;189;p29"/>
          <p:cNvPicPr preferRelativeResize="0"/>
          <p:nvPr/>
        </p:nvPicPr>
        <p:blipFill>
          <a:blip r:embed="rId3">
            <a:alphaModFix/>
          </a:blip>
          <a:stretch>
            <a:fillRect/>
          </a:stretch>
        </p:blipFill>
        <p:spPr>
          <a:xfrm>
            <a:off x="725875" y="3059751"/>
            <a:ext cx="2973199" cy="1613550"/>
          </a:xfrm>
          <a:prstGeom prst="rect">
            <a:avLst/>
          </a:prstGeom>
          <a:noFill/>
          <a:ln>
            <a:noFill/>
          </a:ln>
        </p:spPr>
      </p:pic>
      <p:pic>
        <p:nvPicPr>
          <p:cNvPr id="190" name="Google Shape;190;p29"/>
          <p:cNvPicPr preferRelativeResize="0"/>
          <p:nvPr/>
        </p:nvPicPr>
        <p:blipFill rotWithShape="1">
          <a:blip r:embed="rId4">
            <a:alphaModFix/>
          </a:blip>
          <a:srcRect b="0" l="0" r="18293" t="0"/>
          <a:stretch/>
        </p:blipFill>
        <p:spPr>
          <a:xfrm>
            <a:off x="5399725" y="4087075"/>
            <a:ext cx="2228049" cy="589950"/>
          </a:xfrm>
          <a:prstGeom prst="rect">
            <a:avLst/>
          </a:prstGeom>
          <a:noFill/>
          <a:ln>
            <a:noFill/>
          </a:ln>
        </p:spPr>
      </p:pic>
      <p:pic>
        <p:nvPicPr>
          <p:cNvPr id="191" name="Google Shape;191;p29"/>
          <p:cNvPicPr preferRelativeResize="0"/>
          <p:nvPr/>
        </p:nvPicPr>
        <p:blipFill>
          <a:blip r:embed="rId5">
            <a:alphaModFix/>
          </a:blip>
          <a:stretch>
            <a:fillRect/>
          </a:stretch>
        </p:blipFill>
        <p:spPr>
          <a:xfrm>
            <a:off x="260725" y="1354474"/>
            <a:ext cx="3903495" cy="1498025"/>
          </a:xfrm>
          <a:prstGeom prst="rect">
            <a:avLst/>
          </a:prstGeom>
          <a:noFill/>
          <a:ln>
            <a:noFill/>
          </a:ln>
        </p:spPr>
      </p:pic>
      <p:pic>
        <p:nvPicPr>
          <p:cNvPr id="192" name="Google Shape;192;p29"/>
          <p:cNvPicPr preferRelativeResize="0"/>
          <p:nvPr/>
        </p:nvPicPr>
        <p:blipFill>
          <a:blip r:embed="rId6">
            <a:alphaModFix/>
          </a:blip>
          <a:stretch>
            <a:fillRect/>
          </a:stretch>
        </p:blipFill>
        <p:spPr>
          <a:xfrm>
            <a:off x="4316620" y="1299625"/>
            <a:ext cx="4674982" cy="25743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315925"/>
            <a:ext cx="45684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neuron</a:t>
            </a:r>
            <a:endParaRPr/>
          </a:p>
        </p:txBody>
      </p:sp>
      <p:pic>
        <p:nvPicPr>
          <p:cNvPr id="198" name="Google Shape;198;p30"/>
          <p:cNvPicPr preferRelativeResize="0"/>
          <p:nvPr/>
        </p:nvPicPr>
        <p:blipFill>
          <a:blip r:embed="rId3">
            <a:alphaModFix/>
          </a:blip>
          <a:stretch>
            <a:fillRect/>
          </a:stretch>
        </p:blipFill>
        <p:spPr>
          <a:xfrm>
            <a:off x="5269225" y="194325"/>
            <a:ext cx="3620474" cy="4743000"/>
          </a:xfrm>
          <a:prstGeom prst="rect">
            <a:avLst/>
          </a:prstGeom>
          <a:noFill/>
          <a:ln>
            <a:noFill/>
          </a:ln>
        </p:spPr>
      </p:pic>
      <p:pic>
        <p:nvPicPr>
          <p:cNvPr id="199" name="Google Shape;199;p30"/>
          <p:cNvPicPr preferRelativeResize="0"/>
          <p:nvPr/>
        </p:nvPicPr>
        <p:blipFill>
          <a:blip r:embed="rId4">
            <a:alphaModFix/>
          </a:blip>
          <a:stretch>
            <a:fillRect/>
          </a:stretch>
        </p:blipFill>
        <p:spPr>
          <a:xfrm>
            <a:off x="152400" y="1299625"/>
            <a:ext cx="4964424" cy="320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perceptron</a:t>
            </a:r>
            <a:endParaRPr/>
          </a:p>
        </p:txBody>
      </p:sp>
      <p:sp>
        <p:nvSpPr>
          <p:cNvPr id="205" name="Google Shape;205;p31"/>
          <p:cNvSpPr/>
          <p:nvPr/>
        </p:nvSpPr>
        <p:spPr>
          <a:xfrm>
            <a:off x="3668022" y="2172284"/>
            <a:ext cx="830100" cy="8301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4800"/>
              <a:t>Σ</a:t>
            </a:r>
            <a:endParaRPr sz="4800"/>
          </a:p>
        </p:txBody>
      </p:sp>
      <p:sp>
        <p:nvSpPr>
          <p:cNvPr id="206" name="Google Shape;206;p31"/>
          <p:cNvSpPr/>
          <p:nvPr/>
        </p:nvSpPr>
        <p:spPr>
          <a:xfrm>
            <a:off x="1108397" y="156483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x1</a:t>
            </a:r>
            <a:endParaRPr sz="1800"/>
          </a:p>
        </p:txBody>
      </p:sp>
      <p:sp>
        <p:nvSpPr>
          <p:cNvPr id="207" name="Google Shape;207;p31"/>
          <p:cNvSpPr/>
          <p:nvPr/>
        </p:nvSpPr>
        <p:spPr>
          <a:xfrm>
            <a:off x="1108397" y="340098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xn</a:t>
            </a:r>
            <a:endParaRPr sz="1800"/>
          </a:p>
        </p:txBody>
      </p:sp>
      <p:sp>
        <p:nvSpPr>
          <p:cNvPr id="208" name="Google Shape;208;p31"/>
          <p:cNvSpPr/>
          <p:nvPr/>
        </p:nvSpPr>
        <p:spPr>
          <a:xfrm>
            <a:off x="1108397" y="228358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x2</a:t>
            </a:r>
            <a:endParaRPr sz="1800"/>
          </a:p>
        </p:txBody>
      </p:sp>
      <p:sp>
        <p:nvSpPr>
          <p:cNvPr id="209" name="Google Shape;209;p31"/>
          <p:cNvSpPr txBox="1"/>
          <p:nvPr/>
        </p:nvSpPr>
        <p:spPr>
          <a:xfrm>
            <a:off x="1178897" y="2820945"/>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t>...</a:t>
            </a:r>
            <a:endParaRPr sz="2400"/>
          </a:p>
        </p:txBody>
      </p:sp>
      <p:cxnSp>
        <p:nvCxnSpPr>
          <p:cNvPr id="210" name="Google Shape;210;p31"/>
          <p:cNvCxnSpPr>
            <a:stCxn id="206" idx="6"/>
            <a:endCxn id="205" idx="2"/>
          </p:cNvCxnSpPr>
          <p:nvPr/>
        </p:nvCxnSpPr>
        <p:spPr>
          <a:xfrm>
            <a:off x="1715897" y="1868584"/>
            <a:ext cx="1952100" cy="718800"/>
          </a:xfrm>
          <a:prstGeom prst="straightConnector1">
            <a:avLst/>
          </a:prstGeom>
          <a:noFill/>
          <a:ln cap="flat" cmpd="sng" w="9525">
            <a:solidFill>
              <a:srgbClr val="424242"/>
            </a:solidFill>
            <a:prstDash val="solid"/>
            <a:round/>
            <a:headEnd len="med" w="med" type="none"/>
            <a:tailEnd len="med" w="med" type="triangle"/>
          </a:ln>
        </p:spPr>
      </p:cxnSp>
      <p:cxnSp>
        <p:nvCxnSpPr>
          <p:cNvPr id="211" name="Google Shape;211;p31"/>
          <p:cNvCxnSpPr>
            <a:stCxn id="208" idx="6"/>
            <a:endCxn id="205" idx="2"/>
          </p:cNvCxnSpPr>
          <p:nvPr/>
        </p:nvCxnSpPr>
        <p:spPr>
          <a:xfrm>
            <a:off x="1715897" y="2587334"/>
            <a:ext cx="1952100" cy="0"/>
          </a:xfrm>
          <a:prstGeom prst="straightConnector1">
            <a:avLst/>
          </a:prstGeom>
          <a:noFill/>
          <a:ln cap="flat" cmpd="sng" w="9525">
            <a:solidFill>
              <a:srgbClr val="424242"/>
            </a:solidFill>
            <a:prstDash val="solid"/>
            <a:round/>
            <a:headEnd len="med" w="med" type="none"/>
            <a:tailEnd len="med" w="med" type="triangle"/>
          </a:ln>
        </p:spPr>
      </p:cxnSp>
      <p:cxnSp>
        <p:nvCxnSpPr>
          <p:cNvPr id="212" name="Google Shape;212;p31"/>
          <p:cNvCxnSpPr>
            <a:stCxn id="207" idx="6"/>
            <a:endCxn id="205" idx="2"/>
          </p:cNvCxnSpPr>
          <p:nvPr/>
        </p:nvCxnSpPr>
        <p:spPr>
          <a:xfrm flipH="1" rot="10800000">
            <a:off x="1715897" y="2587234"/>
            <a:ext cx="1952100" cy="1117500"/>
          </a:xfrm>
          <a:prstGeom prst="straightConnector1">
            <a:avLst/>
          </a:prstGeom>
          <a:noFill/>
          <a:ln cap="flat" cmpd="sng" w="9525">
            <a:solidFill>
              <a:srgbClr val="424242"/>
            </a:solidFill>
            <a:prstDash val="solid"/>
            <a:round/>
            <a:headEnd len="med" w="med" type="none"/>
            <a:tailEnd len="med" w="med" type="triangle"/>
          </a:ln>
        </p:spPr>
      </p:cxnSp>
      <p:sp>
        <p:nvSpPr>
          <p:cNvPr id="213" name="Google Shape;213;p31"/>
          <p:cNvSpPr txBox="1"/>
          <p:nvPr/>
        </p:nvSpPr>
        <p:spPr>
          <a:xfrm>
            <a:off x="2369281" y="1868584"/>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w1</a:t>
            </a:r>
            <a:endParaRPr/>
          </a:p>
        </p:txBody>
      </p:sp>
      <p:sp>
        <p:nvSpPr>
          <p:cNvPr id="214" name="Google Shape;214;p31"/>
          <p:cNvSpPr txBox="1"/>
          <p:nvPr/>
        </p:nvSpPr>
        <p:spPr>
          <a:xfrm>
            <a:off x="1902781" y="2271533"/>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w2</a:t>
            </a:r>
            <a:endParaRPr/>
          </a:p>
        </p:txBody>
      </p:sp>
      <p:sp>
        <p:nvSpPr>
          <p:cNvPr id="215" name="Google Shape;215;p31"/>
          <p:cNvSpPr txBox="1"/>
          <p:nvPr/>
        </p:nvSpPr>
        <p:spPr>
          <a:xfrm>
            <a:off x="2043034" y="3003316"/>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wn</a:t>
            </a:r>
            <a:endParaRPr/>
          </a:p>
        </p:txBody>
      </p:sp>
      <p:sp>
        <p:nvSpPr>
          <p:cNvPr id="216" name="Google Shape;216;p31"/>
          <p:cNvSpPr/>
          <p:nvPr/>
        </p:nvSpPr>
        <p:spPr>
          <a:xfrm>
            <a:off x="2586972" y="3611409"/>
            <a:ext cx="607500" cy="607500"/>
          </a:xfrm>
          <a:prstGeom prst="ellipse">
            <a:avLst/>
          </a:prstGeom>
          <a:solidFill>
            <a:srgbClr val="B7B7B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 b</a:t>
            </a:r>
            <a:endParaRPr sz="1800"/>
          </a:p>
        </p:txBody>
      </p:sp>
      <p:cxnSp>
        <p:nvCxnSpPr>
          <p:cNvPr id="217" name="Google Shape;217;p31"/>
          <p:cNvCxnSpPr>
            <a:stCxn id="216" idx="0"/>
            <a:endCxn id="205" idx="2"/>
          </p:cNvCxnSpPr>
          <p:nvPr/>
        </p:nvCxnSpPr>
        <p:spPr>
          <a:xfrm flipH="1" rot="10800000">
            <a:off x="2890722" y="2587209"/>
            <a:ext cx="777300" cy="1024200"/>
          </a:xfrm>
          <a:prstGeom prst="straightConnector1">
            <a:avLst/>
          </a:prstGeom>
          <a:noFill/>
          <a:ln cap="flat" cmpd="sng" w="9525">
            <a:solidFill>
              <a:srgbClr val="424242"/>
            </a:solidFill>
            <a:prstDash val="solid"/>
            <a:round/>
            <a:headEnd len="med" w="med" type="none"/>
            <a:tailEnd len="med" w="med" type="triangle"/>
          </a:ln>
        </p:spPr>
      </p:cxnSp>
      <p:sp>
        <p:nvSpPr>
          <p:cNvPr id="218" name="Google Shape;218;p31"/>
          <p:cNvSpPr/>
          <p:nvPr/>
        </p:nvSpPr>
        <p:spPr>
          <a:xfrm>
            <a:off x="4980984" y="2381828"/>
            <a:ext cx="2029200" cy="411000"/>
          </a:xfrm>
          <a:prstGeom prst="round2DiagRect">
            <a:avLst>
              <a:gd fmla="val 16667" name="adj1"/>
              <a:gd fmla="val 0" name="adj2"/>
            </a:avLst>
          </a:prstGeom>
          <a:solidFill>
            <a:srgbClr val="C9DAF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Activation function</a:t>
            </a:r>
            <a:endParaRPr/>
          </a:p>
        </p:txBody>
      </p:sp>
      <p:cxnSp>
        <p:nvCxnSpPr>
          <p:cNvPr id="219" name="Google Shape;219;p31"/>
          <p:cNvCxnSpPr>
            <a:stCxn id="205" idx="6"/>
            <a:endCxn id="218" idx="2"/>
          </p:cNvCxnSpPr>
          <p:nvPr/>
        </p:nvCxnSpPr>
        <p:spPr>
          <a:xfrm>
            <a:off x="4498122" y="2587334"/>
            <a:ext cx="483000" cy="0"/>
          </a:xfrm>
          <a:prstGeom prst="straightConnector1">
            <a:avLst/>
          </a:prstGeom>
          <a:noFill/>
          <a:ln cap="flat" cmpd="sng" w="9525">
            <a:solidFill>
              <a:srgbClr val="424242"/>
            </a:solidFill>
            <a:prstDash val="solid"/>
            <a:round/>
            <a:headEnd len="med" w="med" type="none"/>
            <a:tailEnd len="med" w="med" type="triangle"/>
          </a:ln>
        </p:spPr>
      </p:cxnSp>
      <p:cxnSp>
        <p:nvCxnSpPr>
          <p:cNvPr id="220" name="Google Shape;220;p31"/>
          <p:cNvCxnSpPr>
            <a:stCxn id="218" idx="0"/>
          </p:cNvCxnSpPr>
          <p:nvPr/>
        </p:nvCxnSpPr>
        <p:spPr>
          <a:xfrm flipH="1" rot="10800000">
            <a:off x="7010184" y="2581328"/>
            <a:ext cx="654600" cy="6000"/>
          </a:xfrm>
          <a:prstGeom prst="straightConnector1">
            <a:avLst/>
          </a:prstGeom>
          <a:noFill/>
          <a:ln cap="flat" cmpd="sng" w="9525">
            <a:solidFill>
              <a:srgbClr val="424242"/>
            </a:solidFill>
            <a:prstDash val="solid"/>
            <a:round/>
            <a:headEnd len="med" w="med" type="none"/>
            <a:tailEnd len="med" w="med" type="triangle"/>
          </a:ln>
        </p:spPr>
      </p:cxnSp>
      <p:sp>
        <p:nvSpPr>
          <p:cNvPr id="221" name="Google Shape;221;p31"/>
          <p:cNvSpPr txBox="1"/>
          <p:nvPr/>
        </p:nvSpPr>
        <p:spPr>
          <a:xfrm>
            <a:off x="3194482" y="3066653"/>
            <a:ext cx="4827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Outline</a:t>
            </a:r>
            <a:endParaRPr/>
          </a:p>
        </p:txBody>
      </p:sp>
      <p:sp>
        <p:nvSpPr>
          <p:cNvPr id="68" name="Google Shape;68;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Lecture 1 : </a:t>
            </a:r>
            <a:r>
              <a:rPr lang="pt-BR"/>
              <a:t>Automatic differentiation and neural networks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pt-BR"/>
              <a:t>Lecture 2 : Physics informed neural networks</a:t>
            </a:r>
            <a:endParaRPr/>
          </a:p>
          <a:p>
            <a:pPr indent="0" lvl="0" marL="0" rtl="0" algn="l">
              <a:spcBef>
                <a:spcPts val="1200"/>
              </a:spcBef>
              <a:spcAft>
                <a:spcPts val="0"/>
              </a:spcAft>
              <a:buNone/>
            </a:pPr>
            <a:r>
              <a:rPr lang="pt-BR"/>
              <a:t> </a:t>
            </a:r>
            <a:endParaRPr/>
          </a:p>
          <a:p>
            <a:pPr indent="0" lvl="0" marL="0" rtl="0" algn="l">
              <a:spcBef>
                <a:spcPts val="1200"/>
              </a:spcBef>
              <a:spcAft>
                <a:spcPts val="1200"/>
              </a:spcAft>
              <a:buNone/>
            </a:pPr>
            <a:r>
              <a:rPr lang="pt-BR"/>
              <a:t>Lecture 3: </a:t>
            </a:r>
            <a:r>
              <a:rPr lang="pt-BR"/>
              <a:t>Distillation</a:t>
            </a:r>
            <a:r>
              <a:rPr lang="pt-BR"/>
              <a:t> of neural networks with symbolic regression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Activation functions</a:t>
            </a:r>
            <a:endParaRPr/>
          </a:p>
        </p:txBody>
      </p:sp>
      <p:pic>
        <p:nvPicPr>
          <p:cNvPr id="227" name="Google Shape;227;p32"/>
          <p:cNvPicPr preferRelativeResize="0"/>
          <p:nvPr/>
        </p:nvPicPr>
        <p:blipFill>
          <a:blip r:embed="rId3">
            <a:alphaModFix/>
          </a:blip>
          <a:stretch>
            <a:fillRect/>
          </a:stretch>
        </p:blipFill>
        <p:spPr>
          <a:xfrm>
            <a:off x="152400" y="1056775"/>
            <a:ext cx="8839204" cy="14329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Activation functions</a:t>
            </a:r>
            <a:endParaRPr/>
          </a:p>
        </p:txBody>
      </p:sp>
      <p:pic>
        <p:nvPicPr>
          <p:cNvPr id="233" name="Google Shape;233;p33"/>
          <p:cNvPicPr preferRelativeResize="0"/>
          <p:nvPr/>
        </p:nvPicPr>
        <p:blipFill>
          <a:blip r:embed="rId3">
            <a:alphaModFix/>
          </a:blip>
          <a:stretch>
            <a:fillRect/>
          </a:stretch>
        </p:blipFill>
        <p:spPr>
          <a:xfrm>
            <a:off x="152400" y="1056775"/>
            <a:ext cx="8839204" cy="1432918"/>
          </a:xfrm>
          <a:prstGeom prst="rect">
            <a:avLst/>
          </a:prstGeom>
          <a:noFill/>
          <a:ln>
            <a:noFill/>
          </a:ln>
        </p:spPr>
      </p:pic>
      <p:pic>
        <p:nvPicPr>
          <p:cNvPr id="234" name="Google Shape;234;p33"/>
          <p:cNvPicPr preferRelativeResize="0"/>
          <p:nvPr/>
        </p:nvPicPr>
        <p:blipFill>
          <a:blip r:embed="rId4">
            <a:alphaModFix/>
          </a:blip>
          <a:stretch>
            <a:fillRect/>
          </a:stretch>
        </p:blipFill>
        <p:spPr>
          <a:xfrm>
            <a:off x="82025" y="2535568"/>
            <a:ext cx="5840340" cy="2349007"/>
          </a:xfrm>
          <a:prstGeom prst="rect">
            <a:avLst/>
          </a:prstGeom>
          <a:noFill/>
          <a:ln>
            <a:noFill/>
          </a:ln>
        </p:spPr>
      </p:pic>
      <p:pic>
        <p:nvPicPr>
          <p:cNvPr id="235" name="Google Shape;235;p33"/>
          <p:cNvPicPr preferRelativeResize="0"/>
          <p:nvPr/>
        </p:nvPicPr>
        <p:blipFill>
          <a:blip r:embed="rId5">
            <a:alphaModFix/>
          </a:blip>
          <a:stretch>
            <a:fillRect/>
          </a:stretch>
        </p:blipFill>
        <p:spPr>
          <a:xfrm>
            <a:off x="6074765" y="2571743"/>
            <a:ext cx="2916836" cy="21706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Neural networks</a:t>
            </a:r>
            <a:endParaRPr/>
          </a:p>
        </p:txBody>
      </p:sp>
      <p:sp>
        <p:nvSpPr>
          <p:cNvPr id="241" name="Google Shape;241;p34"/>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34"/>
          <p:cNvCxnSpPr>
            <a:stCxn id="241" idx="6"/>
            <a:endCxn id="245"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55" name="Google Shape;255;p34"/>
          <p:cNvCxnSpPr>
            <a:stCxn id="242" idx="6"/>
            <a:endCxn id="245"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256" name="Google Shape;256;p34"/>
          <p:cNvCxnSpPr>
            <a:stCxn id="244" idx="6"/>
            <a:endCxn id="245"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257" name="Google Shape;257;p34"/>
          <p:cNvCxnSpPr>
            <a:stCxn id="243" idx="6"/>
            <a:endCxn id="245"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258" name="Google Shape;258;p34"/>
          <p:cNvCxnSpPr>
            <a:stCxn id="241" idx="6"/>
            <a:endCxn id="246"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259" name="Google Shape;259;p34"/>
          <p:cNvCxnSpPr>
            <a:stCxn id="242" idx="6"/>
            <a:endCxn id="246"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60" name="Google Shape;260;p34"/>
          <p:cNvCxnSpPr>
            <a:stCxn id="244" idx="6"/>
            <a:endCxn id="246"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261" name="Google Shape;261;p34"/>
          <p:cNvCxnSpPr>
            <a:stCxn id="243" idx="6"/>
            <a:endCxn id="247"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262" name="Google Shape;262;p34"/>
          <p:cNvCxnSpPr>
            <a:stCxn id="243" idx="6"/>
            <a:endCxn id="246"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263" name="Google Shape;263;p34"/>
          <p:cNvCxnSpPr>
            <a:stCxn id="244" idx="6"/>
            <a:endCxn id="247"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64" name="Google Shape;264;p34"/>
          <p:cNvCxnSpPr>
            <a:stCxn id="242" idx="6"/>
            <a:endCxn id="247"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265" name="Google Shape;265;p34"/>
          <p:cNvCxnSpPr>
            <a:stCxn id="241" idx="6"/>
            <a:endCxn id="247"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266" name="Google Shape;266;p34"/>
          <p:cNvCxnSpPr>
            <a:stCxn id="245" idx="6"/>
            <a:endCxn id="248"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67" name="Google Shape;267;p34"/>
          <p:cNvCxnSpPr>
            <a:stCxn id="246" idx="6"/>
            <a:endCxn id="248"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268" name="Google Shape;268;p34"/>
          <p:cNvCxnSpPr>
            <a:stCxn id="247" idx="6"/>
            <a:endCxn id="248"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269" name="Google Shape;269;p34"/>
          <p:cNvCxnSpPr>
            <a:stCxn id="245" idx="6"/>
            <a:endCxn id="249"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270" name="Google Shape;270;p34"/>
          <p:cNvCxnSpPr>
            <a:stCxn id="246" idx="6"/>
            <a:endCxn id="249"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71" name="Google Shape;271;p34"/>
          <p:cNvCxnSpPr>
            <a:stCxn id="247" idx="6"/>
            <a:endCxn id="249"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272" name="Google Shape;272;p34"/>
          <p:cNvCxnSpPr>
            <a:stCxn id="245" idx="6"/>
            <a:endCxn id="251"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273" name="Google Shape;273;p34"/>
          <p:cNvCxnSpPr>
            <a:stCxn id="246" idx="6"/>
            <a:endCxn id="251"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274" name="Google Shape;274;p34"/>
          <p:cNvCxnSpPr>
            <a:stCxn id="247" idx="6"/>
            <a:endCxn id="251"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75" name="Google Shape;275;p34"/>
          <p:cNvCxnSpPr>
            <a:stCxn id="247" idx="6"/>
            <a:endCxn id="250"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276" name="Google Shape;276;p34"/>
          <p:cNvCxnSpPr>
            <a:stCxn id="246" idx="6"/>
            <a:endCxn id="250"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277" name="Google Shape;277;p34"/>
          <p:cNvCxnSpPr>
            <a:stCxn id="245" idx="6"/>
            <a:endCxn id="250"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278" name="Google Shape;278;p34"/>
          <p:cNvCxnSpPr>
            <a:stCxn id="248" idx="6"/>
            <a:endCxn id="252"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279" name="Google Shape;279;p34"/>
          <p:cNvCxnSpPr>
            <a:stCxn id="249" idx="6"/>
            <a:endCxn id="252"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280" name="Google Shape;280;p34"/>
          <p:cNvCxnSpPr>
            <a:stCxn id="251" idx="6"/>
            <a:endCxn id="252"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281" name="Google Shape;281;p34"/>
          <p:cNvCxnSpPr>
            <a:stCxn id="250" idx="6"/>
            <a:endCxn id="252"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282" name="Google Shape;282;p34"/>
          <p:cNvCxnSpPr>
            <a:stCxn id="248" idx="6"/>
            <a:endCxn id="253"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283" name="Google Shape;283;p34"/>
          <p:cNvCxnSpPr>
            <a:stCxn id="249" idx="6"/>
            <a:endCxn id="253"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284" name="Google Shape;284;p34"/>
          <p:cNvCxnSpPr>
            <a:stCxn id="251" idx="6"/>
            <a:endCxn id="253"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285" name="Google Shape;285;p34"/>
          <p:cNvCxnSpPr>
            <a:stCxn id="250" idx="6"/>
            <a:endCxn id="253"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sp>
        <p:nvSpPr>
          <p:cNvPr id="286" name="Google Shape;286;p34"/>
          <p:cNvSpPr txBox="1"/>
          <p:nvPr/>
        </p:nvSpPr>
        <p:spPr>
          <a:xfrm>
            <a:off x="112225" y="2612600"/>
            <a:ext cx="1134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a:t>
            </a:r>
            <a:endParaRPr/>
          </a:p>
        </p:txBody>
      </p:sp>
      <p:sp>
        <p:nvSpPr>
          <p:cNvPr id="287" name="Google Shape;287;p34"/>
          <p:cNvSpPr txBox="1"/>
          <p:nvPr/>
        </p:nvSpPr>
        <p:spPr>
          <a:xfrm>
            <a:off x="7753600" y="2320800"/>
            <a:ext cx="7482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Output</a:t>
            </a:r>
            <a:endParaRPr/>
          </a:p>
        </p:txBody>
      </p:sp>
      <p:sp>
        <p:nvSpPr>
          <p:cNvPr id="288" name="Google Shape;288;p34"/>
          <p:cNvSpPr txBox="1"/>
          <p:nvPr/>
        </p:nvSpPr>
        <p:spPr>
          <a:xfrm>
            <a:off x="3669475" y="4461225"/>
            <a:ext cx="15198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Hidden  layers</a:t>
            </a:r>
            <a:endParaRPr/>
          </a:p>
        </p:txBody>
      </p:sp>
      <p:sp>
        <p:nvSpPr>
          <p:cNvPr id="289" name="Google Shape;289;p34"/>
          <p:cNvSpPr/>
          <p:nvPr/>
        </p:nvSpPr>
        <p:spPr>
          <a:xfrm rot="5400000">
            <a:off x="4166275" y="2604800"/>
            <a:ext cx="526200" cy="3103800"/>
          </a:xfrm>
          <a:prstGeom prst="righ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7329500" y="1961825"/>
            <a:ext cx="292200" cy="1152600"/>
          </a:xfrm>
          <a:prstGeom prst="righ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935175" y="1648250"/>
            <a:ext cx="432600" cy="2361300"/>
          </a:xfrm>
          <a:prstGeom prst="lef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layer</a:t>
            </a:r>
            <a:endParaRPr/>
          </a:p>
        </p:txBody>
      </p:sp>
      <p:sp>
        <p:nvSpPr>
          <p:cNvPr id="297" name="Google Shape;297;p35"/>
          <p:cNvSpPr/>
          <p:nvPr/>
        </p:nvSpPr>
        <p:spPr>
          <a:xfrm>
            <a:off x="745930" y="1931331"/>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e1</a:t>
            </a:r>
            <a:endParaRPr/>
          </a:p>
        </p:txBody>
      </p:sp>
      <p:sp>
        <p:nvSpPr>
          <p:cNvPr id="298" name="Google Shape;298;p35"/>
          <p:cNvSpPr/>
          <p:nvPr/>
        </p:nvSpPr>
        <p:spPr>
          <a:xfrm>
            <a:off x="745930" y="2659022"/>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e2</a:t>
            </a:r>
            <a:endParaRPr/>
          </a:p>
        </p:txBody>
      </p:sp>
      <p:sp>
        <p:nvSpPr>
          <p:cNvPr id="299" name="Google Shape;299;p35"/>
          <p:cNvSpPr/>
          <p:nvPr/>
        </p:nvSpPr>
        <p:spPr>
          <a:xfrm>
            <a:off x="745930" y="3353145"/>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e3</a:t>
            </a:r>
            <a:endParaRPr/>
          </a:p>
        </p:txBody>
      </p:sp>
      <p:sp>
        <p:nvSpPr>
          <p:cNvPr id="300" name="Google Shape;300;p35"/>
          <p:cNvSpPr/>
          <p:nvPr/>
        </p:nvSpPr>
        <p:spPr>
          <a:xfrm>
            <a:off x="2920197" y="1668203"/>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s1</a:t>
            </a:r>
            <a:endParaRPr/>
          </a:p>
        </p:txBody>
      </p:sp>
      <p:sp>
        <p:nvSpPr>
          <p:cNvPr id="301" name="Google Shape;301;p35"/>
          <p:cNvSpPr/>
          <p:nvPr/>
        </p:nvSpPr>
        <p:spPr>
          <a:xfrm>
            <a:off x="2920197" y="2395894"/>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s2</a:t>
            </a:r>
            <a:endParaRPr/>
          </a:p>
        </p:txBody>
      </p:sp>
      <p:sp>
        <p:nvSpPr>
          <p:cNvPr id="302" name="Google Shape;302;p35"/>
          <p:cNvSpPr/>
          <p:nvPr/>
        </p:nvSpPr>
        <p:spPr>
          <a:xfrm>
            <a:off x="2920197" y="3761350"/>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s4</a:t>
            </a:r>
            <a:endParaRPr/>
          </a:p>
        </p:txBody>
      </p:sp>
      <p:sp>
        <p:nvSpPr>
          <p:cNvPr id="303" name="Google Shape;303;p35"/>
          <p:cNvSpPr/>
          <p:nvPr/>
        </p:nvSpPr>
        <p:spPr>
          <a:xfrm>
            <a:off x="2920197" y="3090017"/>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s3</a:t>
            </a:r>
            <a:endParaRPr/>
          </a:p>
        </p:txBody>
      </p:sp>
      <p:cxnSp>
        <p:nvCxnSpPr>
          <p:cNvPr id="304" name="Google Shape;304;p35"/>
          <p:cNvCxnSpPr>
            <a:stCxn id="297" idx="6"/>
            <a:endCxn id="300" idx="2"/>
          </p:cNvCxnSpPr>
          <p:nvPr/>
        </p:nvCxnSpPr>
        <p:spPr>
          <a:xfrm flipH="1" rot="10800000">
            <a:off x="1285030" y="1932681"/>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05" name="Google Shape;305;p35"/>
          <p:cNvCxnSpPr>
            <a:stCxn id="298" idx="6"/>
            <a:endCxn id="300" idx="2"/>
          </p:cNvCxnSpPr>
          <p:nvPr/>
        </p:nvCxnSpPr>
        <p:spPr>
          <a:xfrm flipH="1" rot="10800000">
            <a:off x="1285030" y="1932572"/>
            <a:ext cx="1635300" cy="990900"/>
          </a:xfrm>
          <a:prstGeom prst="straightConnector1">
            <a:avLst/>
          </a:prstGeom>
          <a:noFill/>
          <a:ln cap="flat" cmpd="sng" w="9525">
            <a:solidFill>
              <a:srgbClr val="424242"/>
            </a:solidFill>
            <a:prstDash val="solid"/>
            <a:round/>
            <a:headEnd len="med" w="med" type="none"/>
            <a:tailEnd len="med" w="med" type="triangle"/>
          </a:ln>
        </p:spPr>
      </p:cxnSp>
      <p:cxnSp>
        <p:nvCxnSpPr>
          <p:cNvPr id="306" name="Google Shape;306;p35"/>
          <p:cNvCxnSpPr>
            <a:stCxn id="299" idx="6"/>
            <a:endCxn id="300" idx="2"/>
          </p:cNvCxnSpPr>
          <p:nvPr/>
        </p:nvCxnSpPr>
        <p:spPr>
          <a:xfrm flipH="1" rot="10800000">
            <a:off x="1285030" y="1932795"/>
            <a:ext cx="1635300" cy="1684800"/>
          </a:xfrm>
          <a:prstGeom prst="straightConnector1">
            <a:avLst/>
          </a:prstGeom>
          <a:noFill/>
          <a:ln cap="flat" cmpd="sng" w="9525">
            <a:solidFill>
              <a:srgbClr val="424242"/>
            </a:solidFill>
            <a:prstDash val="solid"/>
            <a:round/>
            <a:headEnd len="med" w="med" type="none"/>
            <a:tailEnd len="med" w="med" type="triangle"/>
          </a:ln>
        </p:spPr>
      </p:cxnSp>
      <p:cxnSp>
        <p:nvCxnSpPr>
          <p:cNvPr id="307" name="Google Shape;307;p35"/>
          <p:cNvCxnSpPr>
            <a:stCxn id="297" idx="6"/>
            <a:endCxn id="301" idx="2"/>
          </p:cNvCxnSpPr>
          <p:nvPr/>
        </p:nvCxnSpPr>
        <p:spPr>
          <a:xfrm>
            <a:off x="1285030" y="2195781"/>
            <a:ext cx="1635300" cy="464700"/>
          </a:xfrm>
          <a:prstGeom prst="straightConnector1">
            <a:avLst/>
          </a:prstGeom>
          <a:noFill/>
          <a:ln cap="flat" cmpd="sng" w="9525">
            <a:solidFill>
              <a:srgbClr val="424242"/>
            </a:solidFill>
            <a:prstDash val="solid"/>
            <a:round/>
            <a:headEnd len="med" w="med" type="none"/>
            <a:tailEnd len="med" w="med" type="triangle"/>
          </a:ln>
        </p:spPr>
      </p:cxnSp>
      <p:cxnSp>
        <p:nvCxnSpPr>
          <p:cNvPr id="308" name="Google Shape;308;p35"/>
          <p:cNvCxnSpPr>
            <a:stCxn id="298" idx="6"/>
            <a:endCxn id="301" idx="2"/>
          </p:cNvCxnSpPr>
          <p:nvPr/>
        </p:nvCxnSpPr>
        <p:spPr>
          <a:xfrm flipH="1" rot="10800000">
            <a:off x="1285030" y="2660372"/>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09" name="Google Shape;309;p35"/>
          <p:cNvCxnSpPr>
            <a:stCxn id="299" idx="6"/>
            <a:endCxn id="301" idx="2"/>
          </p:cNvCxnSpPr>
          <p:nvPr/>
        </p:nvCxnSpPr>
        <p:spPr>
          <a:xfrm flipH="1" rot="10800000">
            <a:off x="1285030" y="2660295"/>
            <a:ext cx="1635300" cy="957300"/>
          </a:xfrm>
          <a:prstGeom prst="straightConnector1">
            <a:avLst/>
          </a:prstGeom>
          <a:noFill/>
          <a:ln cap="flat" cmpd="sng" w="9525">
            <a:solidFill>
              <a:srgbClr val="424242"/>
            </a:solidFill>
            <a:prstDash val="solid"/>
            <a:round/>
            <a:headEnd len="med" w="med" type="none"/>
            <a:tailEnd len="med" w="med" type="triangle"/>
          </a:ln>
        </p:spPr>
      </p:cxnSp>
      <p:cxnSp>
        <p:nvCxnSpPr>
          <p:cNvPr id="310" name="Google Shape;310;p35"/>
          <p:cNvCxnSpPr>
            <a:stCxn id="297" idx="6"/>
            <a:endCxn id="303" idx="2"/>
          </p:cNvCxnSpPr>
          <p:nvPr/>
        </p:nvCxnSpPr>
        <p:spPr>
          <a:xfrm>
            <a:off x="1285030" y="2195781"/>
            <a:ext cx="1635300" cy="1158600"/>
          </a:xfrm>
          <a:prstGeom prst="straightConnector1">
            <a:avLst/>
          </a:prstGeom>
          <a:noFill/>
          <a:ln cap="flat" cmpd="sng" w="9525">
            <a:solidFill>
              <a:srgbClr val="424242"/>
            </a:solidFill>
            <a:prstDash val="solid"/>
            <a:round/>
            <a:headEnd len="med" w="med" type="none"/>
            <a:tailEnd len="med" w="med" type="triangle"/>
          </a:ln>
        </p:spPr>
      </p:cxnSp>
      <p:cxnSp>
        <p:nvCxnSpPr>
          <p:cNvPr id="311" name="Google Shape;311;p35"/>
          <p:cNvCxnSpPr>
            <a:stCxn id="298" idx="6"/>
            <a:endCxn id="303" idx="2"/>
          </p:cNvCxnSpPr>
          <p:nvPr/>
        </p:nvCxnSpPr>
        <p:spPr>
          <a:xfrm>
            <a:off x="1285030" y="2923472"/>
            <a:ext cx="1635300" cy="431100"/>
          </a:xfrm>
          <a:prstGeom prst="straightConnector1">
            <a:avLst/>
          </a:prstGeom>
          <a:noFill/>
          <a:ln cap="flat" cmpd="sng" w="9525">
            <a:solidFill>
              <a:srgbClr val="424242"/>
            </a:solidFill>
            <a:prstDash val="solid"/>
            <a:round/>
            <a:headEnd len="med" w="med" type="none"/>
            <a:tailEnd len="med" w="med" type="triangle"/>
          </a:ln>
        </p:spPr>
      </p:cxnSp>
      <p:cxnSp>
        <p:nvCxnSpPr>
          <p:cNvPr id="312" name="Google Shape;312;p35"/>
          <p:cNvCxnSpPr>
            <a:stCxn id="299" idx="6"/>
            <a:endCxn id="303" idx="2"/>
          </p:cNvCxnSpPr>
          <p:nvPr/>
        </p:nvCxnSpPr>
        <p:spPr>
          <a:xfrm flipH="1" rot="10800000">
            <a:off x="1285030" y="3354495"/>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13" name="Google Shape;313;p35"/>
          <p:cNvCxnSpPr>
            <a:stCxn id="299" idx="6"/>
            <a:endCxn id="302" idx="2"/>
          </p:cNvCxnSpPr>
          <p:nvPr/>
        </p:nvCxnSpPr>
        <p:spPr>
          <a:xfrm>
            <a:off x="1285030" y="3617595"/>
            <a:ext cx="1635300" cy="408300"/>
          </a:xfrm>
          <a:prstGeom prst="straightConnector1">
            <a:avLst/>
          </a:prstGeom>
          <a:noFill/>
          <a:ln cap="flat" cmpd="sng" w="9525">
            <a:solidFill>
              <a:srgbClr val="424242"/>
            </a:solidFill>
            <a:prstDash val="solid"/>
            <a:round/>
            <a:headEnd len="med" w="med" type="none"/>
            <a:tailEnd len="med" w="med" type="triangle"/>
          </a:ln>
        </p:spPr>
      </p:cxnSp>
      <p:cxnSp>
        <p:nvCxnSpPr>
          <p:cNvPr id="314" name="Google Shape;314;p35"/>
          <p:cNvCxnSpPr>
            <a:stCxn id="298" idx="6"/>
            <a:endCxn id="302" idx="2"/>
          </p:cNvCxnSpPr>
          <p:nvPr/>
        </p:nvCxnSpPr>
        <p:spPr>
          <a:xfrm>
            <a:off x="1285030" y="2923472"/>
            <a:ext cx="1635300" cy="1102200"/>
          </a:xfrm>
          <a:prstGeom prst="straightConnector1">
            <a:avLst/>
          </a:prstGeom>
          <a:noFill/>
          <a:ln cap="flat" cmpd="sng" w="9525">
            <a:solidFill>
              <a:srgbClr val="424242"/>
            </a:solidFill>
            <a:prstDash val="solid"/>
            <a:round/>
            <a:headEnd len="med" w="med" type="none"/>
            <a:tailEnd len="med" w="med" type="triangle"/>
          </a:ln>
        </p:spPr>
      </p:cxnSp>
      <p:cxnSp>
        <p:nvCxnSpPr>
          <p:cNvPr id="315" name="Google Shape;315;p35"/>
          <p:cNvCxnSpPr>
            <a:stCxn id="297" idx="6"/>
            <a:endCxn id="302" idx="2"/>
          </p:cNvCxnSpPr>
          <p:nvPr/>
        </p:nvCxnSpPr>
        <p:spPr>
          <a:xfrm>
            <a:off x="1285030" y="2195781"/>
            <a:ext cx="1635300" cy="1830000"/>
          </a:xfrm>
          <a:prstGeom prst="straightConnector1">
            <a:avLst/>
          </a:prstGeom>
          <a:noFill/>
          <a:ln cap="flat" cmpd="sng" w="9525">
            <a:solidFill>
              <a:srgbClr val="424242"/>
            </a:solidFill>
            <a:prstDash val="solid"/>
            <a:round/>
            <a:headEnd len="med" w="med" type="none"/>
            <a:tailEnd len="med" w="med" type="triangle"/>
          </a:ln>
        </p:spPr>
      </p:cxnSp>
      <p:sp>
        <p:nvSpPr>
          <p:cNvPr id="316" name="Google Shape;316;p35"/>
          <p:cNvSpPr/>
          <p:nvPr/>
        </p:nvSpPr>
        <p:spPr>
          <a:xfrm>
            <a:off x="3798280" y="2665191"/>
            <a:ext cx="456000" cy="3798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5"/>
          <p:cNvGrpSpPr/>
          <p:nvPr/>
        </p:nvGrpSpPr>
        <p:grpSpPr>
          <a:xfrm>
            <a:off x="5586850" y="2411691"/>
            <a:ext cx="2019580" cy="886800"/>
            <a:chOff x="6417745" y="3498900"/>
            <a:chExt cx="2019580" cy="886800"/>
          </a:xfrm>
        </p:grpSpPr>
        <p:sp>
          <p:nvSpPr>
            <p:cNvPr id="318" name="Google Shape;318;p35"/>
            <p:cNvSpPr txBox="1"/>
            <p:nvPr/>
          </p:nvSpPr>
          <p:spPr>
            <a:xfrm>
              <a:off x="6441125" y="3549450"/>
              <a:ext cx="19962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a11   a12   a13   a14</a:t>
              </a:r>
              <a:endParaRPr/>
            </a:p>
            <a:p>
              <a:pPr indent="0" lvl="0" marL="0" rtl="0" algn="l">
                <a:spcBef>
                  <a:spcPts val="0"/>
                </a:spcBef>
                <a:spcAft>
                  <a:spcPts val="0"/>
                </a:spcAft>
                <a:buNone/>
              </a:pPr>
              <a:r>
                <a:rPr lang="pt-BR"/>
                <a:t>a21   a22   a23   a24</a:t>
              </a:r>
              <a:endParaRPr/>
            </a:p>
            <a:p>
              <a:pPr indent="0" lvl="0" marL="0" rtl="0" algn="l">
                <a:spcBef>
                  <a:spcPts val="0"/>
                </a:spcBef>
                <a:spcAft>
                  <a:spcPts val="0"/>
                </a:spcAft>
                <a:buNone/>
              </a:pPr>
              <a:r>
                <a:rPr lang="pt-BR"/>
                <a:t>a31   a32   a33   a34</a:t>
              </a:r>
              <a:endParaRPr/>
            </a:p>
          </p:txBody>
        </p:sp>
        <p:sp>
          <p:nvSpPr>
            <p:cNvPr id="319" name="Google Shape;319;p35"/>
            <p:cNvSpPr/>
            <p:nvPr/>
          </p:nvSpPr>
          <p:spPr>
            <a:xfrm>
              <a:off x="6417745" y="3498900"/>
              <a:ext cx="1881900" cy="8868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5"/>
          <p:cNvGrpSpPr/>
          <p:nvPr/>
        </p:nvGrpSpPr>
        <p:grpSpPr>
          <a:xfrm>
            <a:off x="4419135" y="2665191"/>
            <a:ext cx="1323544" cy="379800"/>
            <a:chOff x="5327856" y="2613775"/>
            <a:chExt cx="1323544" cy="379800"/>
          </a:xfrm>
        </p:grpSpPr>
        <p:sp>
          <p:nvSpPr>
            <p:cNvPr id="321" name="Google Shape;321;p35"/>
            <p:cNvSpPr txBox="1"/>
            <p:nvPr/>
          </p:nvSpPr>
          <p:spPr>
            <a:xfrm>
              <a:off x="5386300" y="2613775"/>
              <a:ext cx="12651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e1  e2  e3</a:t>
              </a:r>
              <a:endParaRPr/>
            </a:p>
          </p:txBody>
        </p:sp>
        <p:sp>
          <p:nvSpPr>
            <p:cNvPr id="322" name="Google Shape;322;p35"/>
            <p:cNvSpPr/>
            <p:nvPr/>
          </p:nvSpPr>
          <p:spPr>
            <a:xfrm>
              <a:off x="5327856" y="2699817"/>
              <a:ext cx="1085700" cy="2631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5"/>
          <p:cNvSpPr/>
          <p:nvPr/>
        </p:nvSpPr>
        <p:spPr>
          <a:xfrm>
            <a:off x="7515630" y="2723541"/>
            <a:ext cx="350700" cy="263100"/>
          </a:xfrm>
          <a:prstGeom prst="mathEqual">
            <a:avLst>
              <a:gd fmla="val 23520" name="adj1"/>
              <a:gd fmla="val 1176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txBox="1"/>
          <p:nvPr/>
        </p:nvSpPr>
        <p:spPr>
          <a:xfrm>
            <a:off x="8012384" y="2376441"/>
            <a:ext cx="4560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s1</a:t>
            </a:r>
            <a:endParaRPr/>
          </a:p>
          <a:p>
            <a:pPr indent="0" lvl="0" marL="0" rtl="0" algn="l">
              <a:spcBef>
                <a:spcPts val="0"/>
              </a:spcBef>
              <a:spcAft>
                <a:spcPts val="0"/>
              </a:spcAft>
              <a:buNone/>
            </a:pPr>
            <a:r>
              <a:rPr lang="pt-BR"/>
              <a:t>s2</a:t>
            </a:r>
            <a:endParaRPr/>
          </a:p>
          <a:p>
            <a:pPr indent="0" lvl="0" marL="0" rtl="0" algn="l">
              <a:spcBef>
                <a:spcPts val="0"/>
              </a:spcBef>
              <a:spcAft>
                <a:spcPts val="0"/>
              </a:spcAft>
              <a:buNone/>
            </a:pPr>
            <a:r>
              <a:rPr lang="pt-BR"/>
              <a:t>s3</a:t>
            </a:r>
            <a:endParaRPr/>
          </a:p>
          <a:p>
            <a:pPr indent="0" lvl="0" marL="0" rtl="0" algn="l">
              <a:spcBef>
                <a:spcPts val="0"/>
              </a:spcBef>
              <a:spcAft>
                <a:spcPts val="0"/>
              </a:spcAft>
              <a:buNone/>
            </a:pPr>
            <a:r>
              <a:rPr lang="pt-BR"/>
              <a:t>s4</a:t>
            </a:r>
            <a:endParaRPr/>
          </a:p>
        </p:txBody>
      </p:sp>
      <p:sp>
        <p:nvSpPr>
          <p:cNvPr id="325" name="Google Shape;325;p35"/>
          <p:cNvSpPr/>
          <p:nvPr/>
        </p:nvSpPr>
        <p:spPr>
          <a:xfrm>
            <a:off x="7924759" y="2408016"/>
            <a:ext cx="539100" cy="9573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rot="-5400000">
            <a:off x="6315905" y="2748641"/>
            <a:ext cx="404400" cy="1737900"/>
          </a:xfrm>
          <a:prstGeom prst="leftBrace">
            <a:avLst>
              <a:gd fmla="val 8333" name="adj1"/>
              <a:gd fmla="val 50222"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txBox="1"/>
          <p:nvPr/>
        </p:nvSpPr>
        <p:spPr>
          <a:xfrm>
            <a:off x="6301794" y="3761341"/>
            <a:ext cx="4560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t>A</a:t>
            </a:r>
            <a:endParaRPr sz="3000"/>
          </a:p>
        </p:txBody>
      </p:sp>
      <p:sp>
        <p:nvSpPr>
          <p:cNvPr id="328" name="Google Shape;328;p35"/>
          <p:cNvSpPr txBox="1"/>
          <p:nvPr/>
        </p:nvSpPr>
        <p:spPr>
          <a:xfrm>
            <a:off x="8463855" y="2195791"/>
            <a:ext cx="350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Machine learning</a:t>
            </a:r>
            <a:endParaRPr/>
          </a:p>
        </p:txBody>
      </p:sp>
      <p:grpSp>
        <p:nvGrpSpPr>
          <p:cNvPr id="334" name="Google Shape;334;p36"/>
          <p:cNvGrpSpPr/>
          <p:nvPr/>
        </p:nvGrpSpPr>
        <p:grpSpPr>
          <a:xfrm>
            <a:off x="846916" y="1300114"/>
            <a:ext cx="4458657" cy="3222032"/>
            <a:chOff x="405600" y="1343150"/>
            <a:chExt cx="4199150" cy="3034500"/>
          </a:xfrm>
        </p:grpSpPr>
        <p:pic>
          <p:nvPicPr>
            <p:cNvPr id="335" name="Google Shape;335;p36"/>
            <p:cNvPicPr preferRelativeResize="0"/>
            <p:nvPr/>
          </p:nvPicPr>
          <p:blipFill rotWithShape="1">
            <a:blip r:embed="rId3">
              <a:alphaModFix/>
            </a:blip>
            <a:srcRect b="0" l="0" r="54790" t="0"/>
            <a:stretch/>
          </p:blipFill>
          <p:spPr>
            <a:xfrm>
              <a:off x="405600" y="1343150"/>
              <a:ext cx="3954625" cy="3034500"/>
            </a:xfrm>
            <a:prstGeom prst="rect">
              <a:avLst/>
            </a:prstGeom>
            <a:noFill/>
            <a:ln>
              <a:noFill/>
            </a:ln>
          </p:spPr>
        </p:pic>
        <p:sp>
          <p:nvSpPr>
            <p:cNvPr id="336" name="Google Shape;336;p36"/>
            <p:cNvSpPr/>
            <p:nvPr/>
          </p:nvSpPr>
          <p:spPr>
            <a:xfrm>
              <a:off x="4177850" y="2607875"/>
              <a:ext cx="426900" cy="1103400"/>
            </a:xfrm>
            <a:prstGeom prst="rect">
              <a:avLst/>
            </a:prstGeom>
            <a:solidFill>
              <a:srgbClr val="FFFFFF"/>
            </a:solidFill>
            <a:ln cap="flat" cmpd="sng" w="10125">
              <a:solidFill>
                <a:srgbClr val="FFFFFF"/>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t/>
              </a:r>
              <a:endParaRPr sz="1486">
                <a:latin typeface="Open Sans"/>
                <a:ea typeface="Open Sans"/>
                <a:cs typeface="Open Sans"/>
                <a:sym typeface="Open Sans"/>
              </a:endParaRPr>
            </a:p>
          </p:txBody>
        </p:sp>
        <p:sp>
          <p:nvSpPr>
            <p:cNvPr id="337" name="Google Shape;337;p36"/>
            <p:cNvSpPr/>
            <p:nvPr/>
          </p:nvSpPr>
          <p:spPr>
            <a:xfrm>
              <a:off x="1799175" y="2660425"/>
              <a:ext cx="105900" cy="243000"/>
            </a:xfrm>
            <a:prstGeom prst="rect">
              <a:avLst/>
            </a:prstGeom>
            <a:solidFill>
              <a:srgbClr val="FFFFFF"/>
            </a:solidFill>
            <a:ln cap="flat" cmpd="sng" w="10125">
              <a:solidFill>
                <a:srgbClr val="FFFFFF"/>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t/>
              </a:r>
              <a:endParaRPr sz="1486">
                <a:latin typeface="Open Sans"/>
                <a:ea typeface="Open Sans"/>
                <a:cs typeface="Open Sans"/>
                <a:sym typeface="Open Sans"/>
              </a:endParaRPr>
            </a:p>
          </p:txBody>
        </p:sp>
      </p:grpSp>
      <p:sp>
        <p:nvSpPr>
          <p:cNvPr id="338" name="Google Shape;338;p36"/>
          <p:cNvSpPr/>
          <p:nvPr/>
        </p:nvSpPr>
        <p:spPr>
          <a:xfrm>
            <a:off x="5305525" y="2338158"/>
            <a:ext cx="1870500" cy="532800"/>
          </a:xfrm>
          <a:prstGeom prst="rightArrow">
            <a:avLst>
              <a:gd fmla="val 50000" name="adj1"/>
              <a:gd fmla="val 50000" name="adj2"/>
            </a:avLst>
          </a:prstGeom>
          <a:solidFill>
            <a:srgbClr val="CCA677"/>
          </a:solidFill>
          <a:ln cap="flat" cmpd="sng" w="10125">
            <a:solidFill>
              <a:srgbClr val="B7B7B7"/>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rPr lang="pt-BR" sz="1486">
                <a:latin typeface="Open Sans"/>
                <a:ea typeface="Open Sans"/>
                <a:cs typeface="Open Sans"/>
                <a:sym typeface="Open Sans"/>
              </a:rPr>
              <a:t>predict(Features)</a:t>
            </a:r>
            <a:endParaRPr sz="1486">
              <a:latin typeface="Open Sans"/>
              <a:ea typeface="Open Sans"/>
              <a:cs typeface="Open Sans"/>
              <a:sym typeface="Open Sans"/>
            </a:endParaRPr>
          </a:p>
        </p:txBody>
      </p:sp>
      <p:sp>
        <p:nvSpPr>
          <p:cNvPr id="339" name="Google Shape;339;p36"/>
          <p:cNvSpPr txBox="1"/>
          <p:nvPr/>
        </p:nvSpPr>
        <p:spPr>
          <a:xfrm>
            <a:off x="7036229" y="1580141"/>
            <a:ext cx="1059900" cy="423900"/>
          </a:xfrm>
          <a:prstGeom prst="rect">
            <a:avLst/>
          </a:prstGeom>
          <a:noFill/>
          <a:ln>
            <a:noFill/>
          </a:ln>
        </p:spPr>
        <p:txBody>
          <a:bodyPr anchorCtr="0" anchor="t" bIns="97075" lIns="97075" spcFirstLastPara="1" rIns="97075" wrap="square" tIns="97075">
            <a:noAutofit/>
          </a:bodyPr>
          <a:lstStyle/>
          <a:p>
            <a:pPr indent="0" lvl="0" marL="0" rtl="0" algn="l">
              <a:spcBef>
                <a:spcPts val="0"/>
              </a:spcBef>
              <a:spcAft>
                <a:spcPts val="0"/>
              </a:spcAft>
              <a:buNone/>
            </a:pPr>
            <a:r>
              <a:rPr lang="pt-BR" sz="1267">
                <a:solidFill>
                  <a:srgbClr val="000000"/>
                </a:solidFill>
                <a:latin typeface="Open Sans"/>
                <a:ea typeface="Open Sans"/>
                <a:cs typeface="Open Sans"/>
                <a:sym typeface="Open Sans"/>
              </a:rPr>
              <a:t>Predictions</a:t>
            </a:r>
            <a:endParaRPr sz="1267">
              <a:solidFill>
                <a:srgbClr val="000000"/>
              </a:solidFill>
              <a:latin typeface="Open Sans"/>
              <a:ea typeface="Open Sans"/>
              <a:cs typeface="Open Sans"/>
              <a:sym typeface="Open Sans"/>
            </a:endParaRPr>
          </a:p>
        </p:txBody>
      </p:sp>
      <p:pic>
        <p:nvPicPr>
          <p:cNvPr id="340" name="Google Shape;340;p36"/>
          <p:cNvPicPr preferRelativeResize="0"/>
          <p:nvPr/>
        </p:nvPicPr>
        <p:blipFill>
          <a:blip r:embed="rId4">
            <a:alphaModFix/>
          </a:blip>
          <a:stretch>
            <a:fillRect/>
          </a:stretch>
        </p:blipFill>
        <p:spPr>
          <a:xfrm>
            <a:off x="7417610" y="1884535"/>
            <a:ext cx="297142" cy="2335538"/>
          </a:xfrm>
          <a:prstGeom prst="rect">
            <a:avLst/>
          </a:prstGeom>
          <a:noFill/>
          <a:ln>
            <a:noFill/>
          </a:ln>
        </p:spPr>
      </p:pic>
      <p:sp>
        <p:nvSpPr>
          <p:cNvPr id="341" name="Google Shape;341;p36"/>
          <p:cNvSpPr/>
          <p:nvPr/>
        </p:nvSpPr>
        <p:spPr>
          <a:xfrm>
            <a:off x="4978853" y="3082207"/>
            <a:ext cx="2371800" cy="998400"/>
          </a:xfrm>
          <a:prstGeom prst="leftRightArrow">
            <a:avLst>
              <a:gd fmla="val 50000" name="adj1"/>
              <a:gd fmla="val 50000" name="adj2"/>
            </a:avLst>
          </a:prstGeom>
          <a:solidFill>
            <a:srgbClr val="CCA677"/>
          </a:solidFill>
          <a:ln cap="flat" cmpd="sng" w="10125">
            <a:solidFill>
              <a:srgbClr val="B7B7B7"/>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rPr b="1" lang="pt-BR" sz="1086">
                <a:latin typeface="Open Sans"/>
                <a:ea typeface="Open Sans"/>
                <a:cs typeface="Open Sans"/>
                <a:sym typeface="Open Sans"/>
              </a:rPr>
              <a:t>Loss(prediction,target)</a:t>
            </a:r>
            <a:endParaRPr b="1" sz="1086">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Machine learning</a:t>
            </a:r>
            <a:endParaRPr/>
          </a:p>
        </p:txBody>
      </p:sp>
      <p:sp>
        <p:nvSpPr>
          <p:cNvPr id="347" name="Google Shape;347;p37"/>
          <p:cNvSpPr/>
          <p:nvPr/>
        </p:nvSpPr>
        <p:spPr>
          <a:xfrm>
            <a:off x="1494611" y="1422875"/>
            <a:ext cx="785100" cy="642900"/>
          </a:xfrm>
          <a:prstGeom prst="can">
            <a:avLst>
              <a:gd fmla="val 25000" name="adj"/>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1704437" y="1627400"/>
            <a:ext cx="785100" cy="642900"/>
          </a:xfrm>
          <a:prstGeom prst="can">
            <a:avLst>
              <a:gd fmla="val 25000" name="adj"/>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Data</a:t>
            </a:r>
            <a:endParaRPr/>
          </a:p>
        </p:txBody>
      </p:sp>
      <p:sp>
        <p:nvSpPr>
          <p:cNvPr id="349" name="Google Shape;349;p37"/>
          <p:cNvSpPr/>
          <p:nvPr/>
        </p:nvSpPr>
        <p:spPr>
          <a:xfrm>
            <a:off x="2864763" y="1836425"/>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3683113" y="1450700"/>
            <a:ext cx="1589700" cy="1542900"/>
          </a:xfrm>
          <a:prstGeom prst="cube">
            <a:avLst>
              <a:gd fmla="val 25000" name="adj"/>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rPr>
              <a:t>Training process</a:t>
            </a:r>
            <a:endParaRPr>
              <a:solidFill>
                <a:srgbClr val="FFFFFF"/>
              </a:solidFill>
            </a:endParaRPr>
          </a:p>
        </p:txBody>
      </p:sp>
      <p:sp>
        <p:nvSpPr>
          <p:cNvPr id="351" name="Google Shape;351;p37"/>
          <p:cNvSpPr/>
          <p:nvPr/>
        </p:nvSpPr>
        <p:spPr>
          <a:xfrm>
            <a:off x="2864763" y="2631300"/>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5647363" y="2081900"/>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7"/>
          <p:cNvGrpSpPr/>
          <p:nvPr/>
        </p:nvGrpSpPr>
        <p:grpSpPr>
          <a:xfrm>
            <a:off x="737966" y="2441280"/>
            <a:ext cx="1939646" cy="781707"/>
            <a:chOff x="1550074" y="1632944"/>
            <a:chExt cx="5565700" cy="2243063"/>
          </a:xfrm>
        </p:grpSpPr>
        <p:sp>
          <p:nvSpPr>
            <p:cNvPr id="354" name="Google Shape;354;p37"/>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37"/>
            <p:cNvCxnSpPr>
              <a:stCxn id="354" idx="6"/>
              <a:endCxn id="358"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68" name="Google Shape;368;p37"/>
            <p:cNvCxnSpPr>
              <a:stCxn id="355" idx="6"/>
              <a:endCxn id="358"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369" name="Google Shape;369;p37"/>
            <p:cNvCxnSpPr>
              <a:stCxn id="357" idx="6"/>
              <a:endCxn id="358"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370" name="Google Shape;370;p37"/>
            <p:cNvCxnSpPr>
              <a:stCxn id="356" idx="6"/>
              <a:endCxn id="358"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371" name="Google Shape;371;p37"/>
            <p:cNvCxnSpPr>
              <a:stCxn id="354" idx="6"/>
              <a:endCxn id="359"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372" name="Google Shape;372;p37"/>
            <p:cNvCxnSpPr>
              <a:stCxn id="355" idx="6"/>
              <a:endCxn id="359"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73" name="Google Shape;373;p37"/>
            <p:cNvCxnSpPr>
              <a:stCxn id="357" idx="6"/>
              <a:endCxn id="359"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374" name="Google Shape;374;p37"/>
            <p:cNvCxnSpPr>
              <a:stCxn id="356" idx="6"/>
              <a:endCxn id="360"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375" name="Google Shape;375;p37"/>
            <p:cNvCxnSpPr>
              <a:stCxn id="356" idx="6"/>
              <a:endCxn id="359"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376" name="Google Shape;376;p37"/>
            <p:cNvCxnSpPr>
              <a:stCxn id="357" idx="6"/>
              <a:endCxn id="360"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77" name="Google Shape;377;p37"/>
            <p:cNvCxnSpPr>
              <a:stCxn id="355" idx="6"/>
              <a:endCxn id="360"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378" name="Google Shape;378;p37"/>
            <p:cNvCxnSpPr>
              <a:stCxn id="354" idx="6"/>
              <a:endCxn id="360"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379" name="Google Shape;379;p37"/>
            <p:cNvCxnSpPr>
              <a:stCxn id="358" idx="6"/>
              <a:endCxn id="361"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0" name="Google Shape;380;p37"/>
            <p:cNvCxnSpPr>
              <a:stCxn id="359" idx="6"/>
              <a:endCxn id="361"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381" name="Google Shape;381;p37"/>
            <p:cNvCxnSpPr>
              <a:stCxn id="360" idx="6"/>
              <a:endCxn id="361"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382" name="Google Shape;382;p37"/>
            <p:cNvCxnSpPr>
              <a:stCxn id="358" idx="6"/>
              <a:endCxn id="362"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383" name="Google Shape;383;p37"/>
            <p:cNvCxnSpPr>
              <a:stCxn id="359" idx="6"/>
              <a:endCxn id="362"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4" name="Google Shape;384;p37"/>
            <p:cNvCxnSpPr>
              <a:stCxn id="360" idx="6"/>
              <a:endCxn id="362"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385" name="Google Shape;385;p37"/>
            <p:cNvCxnSpPr>
              <a:stCxn id="358" idx="6"/>
              <a:endCxn id="364"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386" name="Google Shape;386;p37"/>
            <p:cNvCxnSpPr>
              <a:stCxn id="359" idx="6"/>
              <a:endCxn id="364"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387" name="Google Shape;387;p37"/>
            <p:cNvCxnSpPr>
              <a:stCxn id="360" idx="6"/>
              <a:endCxn id="364"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8" name="Google Shape;388;p37"/>
            <p:cNvCxnSpPr>
              <a:stCxn id="360" idx="6"/>
              <a:endCxn id="363"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389" name="Google Shape;389;p37"/>
            <p:cNvCxnSpPr>
              <a:stCxn id="359" idx="6"/>
              <a:endCxn id="363"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390" name="Google Shape;390;p37"/>
            <p:cNvCxnSpPr>
              <a:stCxn id="358" idx="6"/>
              <a:endCxn id="363"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391" name="Google Shape;391;p37"/>
            <p:cNvCxnSpPr>
              <a:stCxn id="361" idx="6"/>
              <a:endCxn id="365"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392" name="Google Shape;392;p37"/>
            <p:cNvCxnSpPr>
              <a:stCxn id="362" idx="6"/>
              <a:endCxn id="365"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393" name="Google Shape;393;p37"/>
            <p:cNvCxnSpPr>
              <a:stCxn id="364" idx="6"/>
              <a:endCxn id="365"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394" name="Google Shape;394;p37"/>
            <p:cNvCxnSpPr>
              <a:stCxn id="363" idx="6"/>
              <a:endCxn id="365"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395" name="Google Shape;395;p37"/>
            <p:cNvCxnSpPr>
              <a:stCxn id="361" idx="6"/>
              <a:endCxn id="366"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396" name="Google Shape;396;p37"/>
            <p:cNvCxnSpPr>
              <a:stCxn id="362" idx="6"/>
              <a:endCxn id="366"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397" name="Google Shape;397;p37"/>
            <p:cNvCxnSpPr>
              <a:stCxn id="364" idx="6"/>
              <a:endCxn id="366"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398" name="Google Shape;398;p37"/>
            <p:cNvCxnSpPr>
              <a:stCxn id="363" idx="6"/>
              <a:endCxn id="366"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grpSp>
      <p:grpSp>
        <p:nvGrpSpPr>
          <p:cNvPr id="399" name="Google Shape;399;p37"/>
          <p:cNvGrpSpPr/>
          <p:nvPr/>
        </p:nvGrpSpPr>
        <p:grpSpPr>
          <a:xfrm>
            <a:off x="6466391" y="1975205"/>
            <a:ext cx="1939646" cy="781707"/>
            <a:chOff x="1550074" y="1632944"/>
            <a:chExt cx="5565700" cy="2243063"/>
          </a:xfrm>
        </p:grpSpPr>
        <p:sp>
          <p:nvSpPr>
            <p:cNvPr id="400" name="Google Shape;400;p37"/>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7"/>
            <p:cNvCxnSpPr>
              <a:stCxn id="400" idx="6"/>
              <a:endCxn id="404"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14" name="Google Shape;414;p37"/>
            <p:cNvCxnSpPr>
              <a:stCxn id="401" idx="6"/>
              <a:endCxn id="404"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415" name="Google Shape;415;p37"/>
            <p:cNvCxnSpPr>
              <a:stCxn id="403" idx="6"/>
              <a:endCxn id="404"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416" name="Google Shape;416;p37"/>
            <p:cNvCxnSpPr>
              <a:stCxn id="402" idx="6"/>
              <a:endCxn id="404"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417" name="Google Shape;417;p37"/>
            <p:cNvCxnSpPr>
              <a:stCxn id="400" idx="6"/>
              <a:endCxn id="405"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418" name="Google Shape;418;p37"/>
            <p:cNvCxnSpPr>
              <a:stCxn id="401" idx="6"/>
              <a:endCxn id="405"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19" name="Google Shape;419;p37"/>
            <p:cNvCxnSpPr>
              <a:stCxn id="403" idx="6"/>
              <a:endCxn id="405"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420" name="Google Shape;420;p37"/>
            <p:cNvCxnSpPr>
              <a:stCxn id="402" idx="6"/>
              <a:endCxn id="406"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421" name="Google Shape;421;p37"/>
            <p:cNvCxnSpPr>
              <a:stCxn id="402" idx="6"/>
              <a:endCxn id="405"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422" name="Google Shape;422;p37"/>
            <p:cNvCxnSpPr>
              <a:stCxn id="403" idx="6"/>
              <a:endCxn id="406"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23" name="Google Shape;423;p37"/>
            <p:cNvCxnSpPr>
              <a:stCxn id="401" idx="6"/>
              <a:endCxn id="406"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424" name="Google Shape;424;p37"/>
            <p:cNvCxnSpPr>
              <a:stCxn id="400" idx="6"/>
              <a:endCxn id="406"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425" name="Google Shape;425;p37"/>
            <p:cNvCxnSpPr>
              <a:stCxn id="404" idx="6"/>
              <a:endCxn id="407"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26" name="Google Shape;426;p37"/>
            <p:cNvCxnSpPr>
              <a:stCxn id="405" idx="6"/>
              <a:endCxn id="407"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427" name="Google Shape;427;p37"/>
            <p:cNvCxnSpPr>
              <a:stCxn id="406" idx="6"/>
              <a:endCxn id="407"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428" name="Google Shape;428;p37"/>
            <p:cNvCxnSpPr>
              <a:stCxn id="404" idx="6"/>
              <a:endCxn id="408"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429" name="Google Shape;429;p37"/>
            <p:cNvCxnSpPr>
              <a:stCxn id="405" idx="6"/>
              <a:endCxn id="408"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30" name="Google Shape;430;p37"/>
            <p:cNvCxnSpPr>
              <a:stCxn id="406" idx="6"/>
              <a:endCxn id="408"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431" name="Google Shape;431;p37"/>
            <p:cNvCxnSpPr>
              <a:stCxn id="404" idx="6"/>
              <a:endCxn id="410"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432" name="Google Shape;432;p37"/>
            <p:cNvCxnSpPr>
              <a:stCxn id="405" idx="6"/>
              <a:endCxn id="410"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433" name="Google Shape;433;p37"/>
            <p:cNvCxnSpPr>
              <a:stCxn id="406" idx="6"/>
              <a:endCxn id="410"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34" name="Google Shape;434;p37"/>
            <p:cNvCxnSpPr>
              <a:stCxn id="406" idx="6"/>
              <a:endCxn id="409"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435" name="Google Shape;435;p37"/>
            <p:cNvCxnSpPr>
              <a:stCxn id="405" idx="6"/>
              <a:endCxn id="409"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436" name="Google Shape;436;p37"/>
            <p:cNvCxnSpPr>
              <a:stCxn id="404" idx="6"/>
              <a:endCxn id="409"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437" name="Google Shape;437;p37"/>
            <p:cNvCxnSpPr>
              <a:stCxn id="407" idx="6"/>
              <a:endCxn id="411"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438" name="Google Shape;438;p37"/>
            <p:cNvCxnSpPr>
              <a:stCxn id="408" idx="6"/>
              <a:endCxn id="411"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439" name="Google Shape;439;p37"/>
            <p:cNvCxnSpPr>
              <a:stCxn id="410" idx="6"/>
              <a:endCxn id="411"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440" name="Google Shape;440;p37"/>
            <p:cNvCxnSpPr>
              <a:stCxn id="409" idx="6"/>
              <a:endCxn id="411"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441" name="Google Shape;441;p37"/>
            <p:cNvCxnSpPr>
              <a:stCxn id="407" idx="6"/>
              <a:endCxn id="412"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442" name="Google Shape;442;p37"/>
            <p:cNvCxnSpPr>
              <a:stCxn id="408" idx="6"/>
              <a:endCxn id="412"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443" name="Google Shape;443;p37"/>
            <p:cNvCxnSpPr>
              <a:stCxn id="410" idx="6"/>
              <a:endCxn id="412"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444" name="Google Shape;444;p37"/>
            <p:cNvCxnSpPr>
              <a:stCxn id="409" idx="6"/>
              <a:endCxn id="412"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grpSp>
      <p:sp>
        <p:nvSpPr>
          <p:cNvPr id="445" name="Google Shape;445;p37"/>
          <p:cNvSpPr txBox="1"/>
          <p:nvPr/>
        </p:nvSpPr>
        <p:spPr>
          <a:xfrm>
            <a:off x="6676213" y="1773500"/>
            <a:ext cx="2571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a:t>
            </a:r>
            <a:endParaRPr/>
          </a:p>
        </p:txBody>
      </p:sp>
      <p:sp>
        <p:nvSpPr>
          <p:cNvPr id="446" name="Google Shape;446;p37"/>
          <p:cNvSpPr txBox="1"/>
          <p:nvPr/>
        </p:nvSpPr>
        <p:spPr>
          <a:xfrm>
            <a:off x="7267138" y="1756625"/>
            <a:ext cx="4317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B</a:t>
            </a:r>
            <a:endParaRPr/>
          </a:p>
        </p:txBody>
      </p:sp>
      <p:sp>
        <p:nvSpPr>
          <p:cNvPr id="447" name="Google Shape;447;p37"/>
          <p:cNvSpPr txBox="1"/>
          <p:nvPr/>
        </p:nvSpPr>
        <p:spPr>
          <a:xfrm>
            <a:off x="7933902" y="1813046"/>
            <a:ext cx="4317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a:t>
            </a:r>
            <a:endParaRPr/>
          </a:p>
        </p:txBody>
      </p:sp>
      <p:sp>
        <p:nvSpPr>
          <p:cNvPr id="448" name="Google Shape;448;p37"/>
          <p:cNvSpPr txBox="1"/>
          <p:nvPr/>
        </p:nvSpPr>
        <p:spPr>
          <a:xfrm>
            <a:off x="1153500" y="3727675"/>
            <a:ext cx="76788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We need A,B,C (weights) that minimize some </a:t>
            </a:r>
            <a:r>
              <a:rPr b="1" lang="pt-BR" sz="1800">
                <a:solidFill>
                  <a:schemeClr val="dk1"/>
                </a:solidFill>
                <a:latin typeface="Open Sans"/>
                <a:ea typeface="Open Sans"/>
                <a:cs typeface="Open Sans"/>
                <a:sym typeface="Open Sans"/>
              </a:rPr>
              <a:t>loss function</a:t>
            </a:r>
            <a:endParaRPr b="1" sz="1800">
              <a:solidFill>
                <a:schemeClr val="dk1"/>
              </a:solidFill>
              <a:latin typeface="Open Sans"/>
              <a:ea typeface="Open Sans"/>
              <a:cs typeface="Open Sans"/>
              <a:sym typeface="Open Sans"/>
            </a:endParaRPr>
          </a:p>
        </p:txBody>
      </p:sp>
      <p:pic>
        <p:nvPicPr>
          <p:cNvPr id="449" name="Google Shape;449;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704436" y="4247902"/>
            <a:ext cx="2205914" cy="642900"/>
          </a:xfrm>
          <a:prstGeom prst="rect">
            <a:avLst/>
          </a:prstGeom>
          <a:noFill/>
          <a:ln>
            <a:noFill/>
          </a:ln>
        </p:spPr>
      </p:pic>
      <p:pic>
        <p:nvPicPr>
          <p:cNvPr id="450" name="Google Shape;450;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4318067" y="4247900"/>
            <a:ext cx="2949082" cy="64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id="456" name="Google Shape;456;p38"/>
          <p:cNvPicPr preferRelativeResize="0"/>
          <p:nvPr/>
        </p:nvPicPr>
        <p:blipFill>
          <a:blip r:embed="rId3">
            <a:alphaModFix/>
          </a:blip>
          <a:stretch>
            <a:fillRect/>
          </a:stretch>
        </p:blipFill>
        <p:spPr>
          <a:xfrm>
            <a:off x="525425" y="1599950"/>
            <a:ext cx="4862424" cy="2638850"/>
          </a:xfrm>
          <a:prstGeom prst="rect">
            <a:avLst/>
          </a:prstGeom>
          <a:noFill/>
          <a:ln>
            <a:noFill/>
          </a:ln>
        </p:spPr>
      </p:pic>
      <p:pic>
        <p:nvPicPr>
          <p:cNvPr id="457" name="Google Shape;457;p38"/>
          <p:cNvPicPr preferRelativeResize="0"/>
          <p:nvPr/>
        </p:nvPicPr>
        <p:blipFill rotWithShape="1">
          <a:blip r:embed="rId4">
            <a:alphaModFix/>
          </a:blip>
          <a:srcRect b="0" l="0" r="18293" t="0"/>
          <a:stretch/>
        </p:blipFill>
        <p:spPr>
          <a:xfrm>
            <a:off x="5277875" y="2112125"/>
            <a:ext cx="2973950" cy="78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descr="Resultado de imagem para gradient descent" id="463" name="Google Shape;463;p39"/>
          <p:cNvPicPr preferRelativeResize="0"/>
          <p:nvPr/>
        </p:nvPicPr>
        <p:blipFill rotWithShape="1">
          <a:blip r:embed="rId3">
            <a:alphaModFix/>
          </a:blip>
          <a:srcRect b="7918" l="0" r="4251" t="0"/>
          <a:stretch/>
        </p:blipFill>
        <p:spPr>
          <a:xfrm>
            <a:off x="987925" y="1219450"/>
            <a:ext cx="6672125" cy="361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id="469" name="Google Shape;469;p40"/>
          <p:cNvPicPr preferRelativeResize="0"/>
          <p:nvPr/>
        </p:nvPicPr>
        <p:blipFill>
          <a:blip r:embed="rId3">
            <a:alphaModFix/>
          </a:blip>
          <a:stretch>
            <a:fillRect/>
          </a:stretch>
        </p:blipFill>
        <p:spPr>
          <a:xfrm>
            <a:off x="152400" y="1756150"/>
            <a:ext cx="8839201" cy="25354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Full training loop</a:t>
            </a:r>
            <a:endParaRPr/>
          </a:p>
        </p:txBody>
      </p:sp>
      <p:sp>
        <p:nvSpPr>
          <p:cNvPr id="475" name="Google Shape;475;p41"/>
          <p:cNvSpPr txBox="1"/>
          <p:nvPr/>
        </p:nvSpPr>
        <p:spPr>
          <a:xfrm>
            <a:off x="311700" y="1319300"/>
            <a:ext cx="8520600" cy="33540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pt-BR" sz="1500">
                <a:solidFill>
                  <a:schemeClr val="dk1"/>
                </a:solidFill>
              </a:rPr>
              <a:t>Weights are randomly initialized.</a:t>
            </a:r>
            <a:endParaRPr b="1" sz="1500">
              <a:solidFill>
                <a:schemeClr val="dk1"/>
              </a:solidFill>
            </a:endParaRPr>
          </a:p>
          <a:p>
            <a:pPr indent="-228600" lvl="0" marL="457200" rtl="0" algn="l">
              <a:lnSpc>
                <a:spcPct val="115000"/>
              </a:lnSpc>
              <a:spcBef>
                <a:spcPts val="1200"/>
              </a:spcBef>
              <a:spcAft>
                <a:spcPts val="0"/>
              </a:spcAft>
              <a:buNone/>
            </a:pPr>
            <a:r>
              <a:rPr b="1" lang="pt-BR" sz="1500">
                <a:solidFill>
                  <a:schemeClr val="dk1"/>
                </a:solidFill>
              </a:rPr>
              <a:t>The dataset is divided into batches</a:t>
            </a:r>
            <a:r>
              <a:rPr lang="pt-BR" sz="1500">
                <a:solidFill>
                  <a:schemeClr val="dk1"/>
                </a:solidFill>
              </a:rPr>
              <a:t>, for example, with a size of 32. Whenever the entire dataset is processed, an </a:t>
            </a:r>
            <a:r>
              <a:rPr b="1" lang="pt-BR" sz="1500">
                <a:solidFill>
                  <a:schemeClr val="dk1"/>
                </a:solidFill>
              </a:rPr>
              <a:t>epoch</a:t>
            </a:r>
            <a:r>
              <a:rPr lang="pt-BR" sz="1500">
                <a:solidFill>
                  <a:schemeClr val="dk1"/>
                </a:solidFill>
              </a:rPr>
              <a:t> is completed.</a:t>
            </a:r>
            <a:endParaRPr sz="1500">
              <a:solidFill>
                <a:schemeClr val="dk1"/>
              </a:solidFill>
            </a:endParaRPr>
          </a:p>
          <a:p>
            <a:pPr indent="-228600" lvl="0" marL="457200" rtl="0" algn="l">
              <a:lnSpc>
                <a:spcPct val="115000"/>
              </a:lnSpc>
              <a:spcBef>
                <a:spcPts val="1200"/>
              </a:spcBef>
              <a:spcAft>
                <a:spcPts val="0"/>
              </a:spcAft>
              <a:buNone/>
            </a:pPr>
            <a:r>
              <a:rPr b="1" lang="pt-BR" sz="1500">
                <a:solidFill>
                  <a:schemeClr val="dk1"/>
                </a:solidFill>
              </a:rPr>
              <a:t>For each batch:</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pt-BR" sz="1500">
                <a:solidFill>
                  <a:schemeClr val="dk1"/>
                </a:solidFill>
              </a:rPr>
              <a:t>Forward pass:</a:t>
            </a:r>
            <a:r>
              <a:rPr lang="pt-BR" sz="1500">
                <a:solidFill>
                  <a:schemeClr val="dk1"/>
                </a:solidFill>
              </a:rPr>
              <a:t> Each input is processed by the network, producing outputs that may be far from the expected values. All intermediate values for the batch are stored.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pt-BR" sz="1500">
                <a:solidFill>
                  <a:schemeClr val="dk1"/>
                </a:solidFill>
              </a:rPr>
              <a:t>The </a:t>
            </a:r>
            <a:r>
              <a:rPr b="1" lang="pt-BR" sz="1500">
                <a:solidFill>
                  <a:schemeClr val="dk1"/>
                </a:solidFill>
              </a:rPr>
              <a:t>batch error</a:t>
            </a:r>
            <a:r>
              <a:rPr lang="pt-BR" sz="1500">
                <a:solidFill>
                  <a:schemeClr val="dk1"/>
                </a:solidFill>
              </a:rPr>
              <a:t> is measured using the desired loss function.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pt-BR" sz="1500">
                <a:solidFill>
                  <a:schemeClr val="dk1"/>
                </a:solidFill>
              </a:rPr>
              <a:t>Backpropagation</a:t>
            </a:r>
            <a:r>
              <a:rPr lang="pt-BR" sz="1500">
                <a:solidFill>
                  <a:schemeClr val="dk1"/>
                </a:solidFill>
              </a:rPr>
              <a:t> is used to calculate how much each edge (weight) contributes to the error.</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pt-BR" sz="1500">
                <a:solidFill>
                  <a:schemeClr val="dk1"/>
                </a:solidFill>
              </a:rPr>
              <a:t>A </a:t>
            </a:r>
            <a:r>
              <a:rPr b="1" lang="pt-BR" sz="1500">
                <a:solidFill>
                  <a:schemeClr val="dk1"/>
                </a:solidFill>
              </a:rPr>
              <a:t>gradient descent step</a:t>
            </a:r>
            <a:r>
              <a:rPr lang="pt-BR" sz="1500">
                <a:solidFill>
                  <a:schemeClr val="dk1"/>
                </a:solidFill>
              </a:rPr>
              <a:t> is performed: all weights are updated using the calculated gradient.</a:t>
            </a:r>
            <a:endParaRPr sz="22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derivative</a:t>
            </a:r>
            <a:endParaRPr/>
          </a:p>
        </p:txBody>
      </p:sp>
      <p:pic>
        <p:nvPicPr>
          <p:cNvPr id="74" name="Google Shape;74;p15"/>
          <p:cNvPicPr preferRelativeResize="0"/>
          <p:nvPr/>
        </p:nvPicPr>
        <p:blipFill rotWithShape="1">
          <a:blip r:embed="rId3">
            <a:alphaModFix/>
          </a:blip>
          <a:srcRect b="22313" l="11979" r="10978" t="23104"/>
          <a:stretch/>
        </p:blipFill>
        <p:spPr>
          <a:xfrm>
            <a:off x="583825" y="1364075"/>
            <a:ext cx="3988176" cy="1589350"/>
          </a:xfrm>
          <a:prstGeom prst="rect">
            <a:avLst/>
          </a:prstGeom>
          <a:noFill/>
          <a:ln>
            <a:noFill/>
          </a:ln>
        </p:spPr>
      </p:pic>
      <p:pic>
        <p:nvPicPr>
          <p:cNvPr id="75" name="Google Shape;75;p15"/>
          <p:cNvPicPr preferRelativeResize="0"/>
          <p:nvPr/>
        </p:nvPicPr>
        <p:blipFill>
          <a:blip r:embed="rId4">
            <a:alphaModFix/>
          </a:blip>
          <a:stretch>
            <a:fillRect/>
          </a:stretch>
        </p:blipFill>
        <p:spPr>
          <a:xfrm>
            <a:off x="4699850" y="695638"/>
            <a:ext cx="4132450" cy="2801075"/>
          </a:xfrm>
          <a:prstGeom prst="rect">
            <a:avLst/>
          </a:prstGeom>
          <a:noFill/>
          <a:ln>
            <a:noFill/>
          </a:ln>
        </p:spPr>
      </p:pic>
      <p:pic>
        <p:nvPicPr>
          <p:cNvPr id="76" name="Google Shape;76;p15"/>
          <p:cNvPicPr preferRelativeResize="0"/>
          <p:nvPr/>
        </p:nvPicPr>
        <p:blipFill>
          <a:blip r:embed="rId5">
            <a:alphaModFix/>
          </a:blip>
          <a:stretch>
            <a:fillRect/>
          </a:stretch>
        </p:blipFill>
        <p:spPr>
          <a:xfrm>
            <a:off x="152400" y="3649113"/>
            <a:ext cx="8839204" cy="75098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approximation theorem</a:t>
            </a:r>
            <a:endParaRPr/>
          </a:p>
        </p:txBody>
      </p:sp>
      <p:pic>
        <p:nvPicPr>
          <p:cNvPr id="481" name="Google Shape;481;p42"/>
          <p:cNvPicPr preferRelativeResize="0"/>
          <p:nvPr/>
        </p:nvPicPr>
        <p:blipFill>
          <a:blip r:embed="rId3">
            <a:alphaModFix/>
          </a:blip>
          <a:stretch>
            <a:fillRect/>
          </a:stretch>
        </p:blipFill>
        <p:spPr>
          <a:xfrm>
            <a:off x="1287275" y="1394000"/>
            <a:ext cx="6569456" cy="324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487" name="Google Shape;487;p43"/>
          <p:cNvPicPr preferRelativeResize="0"/>
          <p:nvPr/>
        </p:nvPicPr>
        <p:blipFill>
          <a:blip r:embed="rId3">
            <a:alphaModFix/>
          </a:blip>
          <a:stretch>
            <a:fillRect/>
          </a:stretch>
        </p:blipFill>
        <p:spPr>
          <a:xfrm>
            <a:off x="516200" y="1445537"/>
            <a:ext cx="3728900" cy="3194550"/>
          </a:xfrm>
          <a:prstGeom prst="rect">
            <a:avLst/>
          </a:prstGeom>
          <a:noFill/>
          <a:ln>
            <a:noFill/>
          </a:ln>
        </p:spPr>
      </p:pic>
      <p:pic>
        <p:nvPicPr>
          <p:cNvPr id="488" name="Google Shape;488;p43"/>
          <p:cNvPicPr preferRelativeResize="0"/>
          <p:nvPr/>
        </p:nvPicPr>
        <p:blipFill>
          <a:blip r:embed="rId4">
            <a:alphaModFix/>
          </a:blip>
          <a:stretch>
            <a:fillRect/>
          </a:stretch>
        </p:blipFill>
        <p:spPr>
          <a:xfrm>
            <a:off x="4456300" y="1135213"/>
            <a:ext cx="4527776" cy="381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494" name="Google Shape;494;p44"/>
          <p:cNvPicPr preferRelativeResize="0"/>
          <p:nvPr/>
        </p:nvPicPr>
        <p:blipFill>
          <a:blip r:embed="rId3">
            <a:alphaModFix/>
          </a:blip>
          <a:stretch>
            <a:fillRect/>
          </a:stretch>
        </p:blipFill>
        <p:spPr>
          <a:xfrm>
            <a:off x="516200" y="1445537"/>
            <a:ext cx="3728900" cy="3194550"/>
          </a:xfrm>
          <a:prstGeom prst="rect">
            <a:avLst/>
          </a:prstGeom>
          <a:noFill/>
          <a:ln>
            <a:noFill/>
          </a:ln>
        </p:spPr>
      </p:pic>
      <p:pic>
        <p:nvPicPr>
          <p:cNvPr id="495" name="Google Shape;495;p44"/>
          <p:cNvPicPr preferRelativeResize="0"/>
          <p:nvPr/>
        </p:nvPicPr>
        <p:blipFill>
          <a:blip r:embed="rId4">
            <a:alphaModFix/>
          </a:blip>
          <a:stretch>
            <a:fillRect/>
          </a:stretch>
        </p:blipFill>
        <p:spPr>
          <a:xfrm>
            <a:off x="4397500" y="1299625"/>
            <a:ext cx="4594102" cy="35731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Exercises</a:t>
            </a:r>
            <a:endParaRPr/>
          </a:p>
        </p:txBody>
      </p:sp>
      <p:sp>
        <p:nvSpPr>
          <p:cNvPr id="501" name="Google Shape;501;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pt-BR"/>
              <a:t>Produce a neural network to fit the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1371600" rtl="0" algn="l">
              <a:spcBef>
                <a:spcPts val="1200"/>
              </a:spcBef>
              <a:spcAft>
                <a:spcPts val="0"/>
              </a:spcAft>
              <a:buNone/>
            </a:pPr>
            <a:r>
              <a:rPr lang="pt-BR"/>
              <a:t>  How does this work outside the training interval?</a:t>
            </a:r>
            <a:endParaRPr/>
          </a:p>
          <a:p>
            <a:pPr indent="-342900" lvl="0" marL="457200" rtl="0" algn="l">
              <a:spcBef>
                <a:spcPts val="1200"/>
              </a:spcBef>
              <a:spcAft>
                <a:spcPts val="0"/>
              </a:spcAft>
              <a:buSzPts val="1800"/>
              <a:buAutoNum type="arabicPeriod"/>
            </a:pPr>
            <a:r>
              <a:rPr lang="pt-BR"/>
              <a:t>Produce a neural network to fit XOR (how many layers did you need?)</a:t>
            </a:r>
            <a:endParaRPr/>
          </a:p>
          <a:p>
            <a:pPr indent="-342900" lvl="0" marL="457200" rtl="0" algn="l">
              <a:spcBef>
                <a:spcPts val="0"/>
              </a:spcBef>
              <a:spcAft>
                <a:spcPts val="0"/>
              </a:spcAft>
              <a:buSzPts val="1800"/>
              <a:buAutoNum type="arabicPeriod"/>
            </a:pPr>
            <a:r>
              <a:rPr lang="pt-BR"/>
              <a:t>Produce a neural network to predict housing prices.</a:t>
            </a:r>
            <a:endParaRPr/>
          </a:p>
          <a:p>
            <a:pPr indent="0" lvl="0" marL="457200" rtl="0" algn="ctr">
              <a:spcBef>
                <a:spcPts val="1200"/>
              </a:spcBef>
              <a:spcAft>
                <a:spcPts val="0"/>
              </a:spcAft>
              <a:buNone/>
            </a:pPr>
            <a:r>
              <a:rPr lang="pt-BR" u="sng">
                <a:solidFill>
                  <a:schemeClr val="hlink"/>
                </a:solidFill>
                <a:hlinkClick r:id="rId3"/>
              </a:rPr>
              <a:t>House Price Regression Dataset</a:t>
            </a:r>
            <a:br>
              <a:rPr lang="pt-BR"/>
            </a:br>
            <a:endParaRPr/>
          </a:p>
          <a:p>
            <a:pPr indent="0" lvl="0" marL="457200" rtl="0" algn="l">
              <a:spcBef>
                <a:spcPts val="1200"/>
              </a:spcBef>
              <a:spcAft>
                <a:spcPts val="1200"/>
              </a:spcAft>
              <a:buNone/>
            </a:pPr>
            <a:r>
              <a:t/>
            </a:r>
            <a:endParaRPr/>
          </a:p>
        </p:txBody>
      </p:sp>
      <p:pic>
        <p:nvPicPr>
          <p:cNvPr id="502" name="Google Shape;502;p45"/>
          <p:cNvPicPr preferRelativeResize="0"/>
          <p:nvPr/>
        </p:nvPicPr>
        <p:blipFill rotWithShape="1">
          <a:blip r:embed="rId4">
            <a:alphaModFix/>
          </a:blip>
          <a:srcRect b="43696" l="18618" r="2185" t="0"/>
          <a:stretch/>
        </p:blipFill>
        <p:spPr>
          <a:xfrm>
            <a:off x="1120075" y="1740387"/>
            <a:ext cx="6903849" cy="709259"/>
          </a:xfrm>
          <a:prstGeom prst="rect">
            <a:avLst/>
          </a:prstGeom>
          <a:noFill/>
          <a:ln>
            <a:noFill/>
          </a:ln>
        </p:spPr>
      </p:pic>
      <p:pic>
        <p:nvPicPr>
          <p:cNvPr id="503" name="Google Shape;503;p45"/>
          <p:cNvPicPr preferRelativeResize="0"/>
          <p:nvPr/>
        </p:nvPicPr>
        <p:blipFill>
          <a:blip r:embed="rId5">
            <a:alphaModFix/>
          </a:blip>
          <a:stretch>
            <a:fillRect/>
          </a:stretch>
        </p:blipFill>
        <p:spPr>
          <a:xfrm>
            <a:off x="1836370" y="2602502"/>
            <a:ext cx="5471258" cy="3045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Analytical x numerical differentiation</a:t>
            </a:r>
            <a:endParaRPr/>
          </a:p>
        </p:txBody>
      </p:sp>
      <p:cxnSp>
        <p:nvCxnSpPr>
          <p:cNvPr id="82" name="Google Shape;82;p16"/>
          <p:cNvCxnSpPr/>
          <p:nvPr/>
        </p:nvCxnSpPr>
        <p:spPr>
          <a:xfrm flipH="1">
            <a:off x="4555200" y="1234827"/>
            <a:ext cx="16800" cy="3583200"/>
          </a:xfrm>
          <a:prstGeom prst="straightConnector1">
            <a:avLst/>
          </a:prstGeom>
          <a:noFill/>
          <a:ln cap="flat" cmpd="sng" w="9525">
            <a:solidFill>
              <a:schemeClr val="dk2"/>
            </a:solidFill>
            <a:prstDash val="solid"/>
            <a:round/>
            <a:headEnd len="med" w="med" type="none"/>
            <a:tailEnd len="med" w="med" type="none"/>
          </a:ln>
        </p:spPr>
      </p:cxnSp>
      <p:pic>
        <p:nvPicPr>
          <p:cNvPr id="83" name="Google Shape;83;p16"/>
          <p:cNvPicPr preferRelativeResize="0"/>
          <p:nvPr/>
        </p:nvPicPr>
        <p:blipFill>
          <a:blip r:embed="rId3">
            <a:alphaModFix/>
          </a:blip>
          <a:stretch>
            <a:fillRect/>
          </a:stretch>
        </p:blipFill>
        <p:spPr>
          <a:xfrm>
            <a:off x="669675" y="1306825"/>
            <a:ext cx="3592595" cy="2689450"/>
          </a:xfrm>
          <a:prstGeom prst="rect">
            <a:avLst/>
          </a:prstGeom>
          <a:noFill/>
          <a:ln>
            <a:noFill/>
          </a:ln>
        </p:spPr>
      </p:pic>
      <p:pic>
        <p:nvPicPr>
          <p:cNvPr id="84" name="Google Shape;84;p16"/>
          <p:cNvPicPr preferRelativeResize="0"/>
          <p:nvPr/>
        </p:nvPicPr>
        <p:blipFill rotWithShape="1">
          <a:blip r:embed="rId4">
            <a:alphaModFix/>
          </a:blip>
          <a:srcRect b="36313" l="16859" r="17156" t="37617"/>
          <a:stretch/>
        </p:blipFill>
        <p:spPr>
          <a:xfrm>
            <a:off x="1058075" y="4232500"/>
            <a:ext cx="2815776" cy="625725"/>
          </a:xfrm>
          <a:prstGeom prst="rect">
            <a:avLst/>
          </a:prstGeom>
          <a:noFill/>
          <a:ln>
            <a:noFill/>
          </a:ln>
        </p:spPr>
      </p:pic>
      <p:pic>
        <p:nvPicPr>
          <p:cNvPr id="85" name="Google Shape;85;p16"/>
          <p:cNvPicPr preferRelativeResize="0"/>
          <p:nvPr/>
        </p:nvPicPr>
        <p:blipFill>
          <a:blip r:embed="rId5">
            <a:alphaModFix/>
          </a:blip>
          <a:stretch>
            <a:fillRect/>
          </a:stretch>
        </p:blipFill>
        <p:spPr>
          <a:xfrm>
            <a:off x="4765400" y="3020950"/>
            <a:ext cx="4167424" cy="1924614"/>
          </a:xfrm>
          <a:prstGeom prst="rect">
            <a:avLst/>
          </a:prstGeom>
          <a:noFill/>
          <a:ln>
            <a:noFill/>
          </a:ln>
        </p:spPr>
      </p:pic>
      <p:pic>
        <p:nvPicPr>
          <p:cNvPr id="86" name="Google Shape;86;p16"/>
          <p:cNvPicPr preferRelativeResize="0"/>
          <p:nvPr/>
        </p:nvPicPr>
        <p:blipFill>
          <a:blip r:embed="rId6">
            <a:alphaModFix/>
          </a:blip>
          <a:stretch>
            <a:fillRect/>
          </a:stretch>
        </p:blipFill>
        <p:spPr>
          <a:xfrm>
            <a:off x="5910911" y="1181400"/>
            <a:ext cx="1876425" cy="530900"/>
          </a:xfrm>
          <a:prstGeom prst="rect">
            <a:avLst/>
          </a:prstGeom>
          <a:noFill/>
          <a:ln>
            <a:noFill/>
          </a:ln>
        </p:spPr>
      </p:pic>
      <p:pic>
        <p:nvPicPr>
          <p:cNvPr id="87" name="Google Shape;87;p16"/>
          <p:cNvPicPr preferRelativeResize="0"/>
          <p:nvPr/>
        </p:nvPicPr>
        <p:blipFill rotWithShape="1">
          <a:blip r:embed="rId7">
            <a:alphaModFix/>
          </a:blip>
          <a:srcRect b="-7551" l="-7498" r="-5765" t="-6525"/>
          <a:stretch/>
        </p:blipFill>
        <p:spPr>
          <a:xfrm>
            <a:off x="5119500" y="1791085"/>
            <a:ext cx="3379398" cy="12298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calculation graph</a:t>
            </a:r>
            <a:endParaRPr/>
          </a:p>
        </p:txBody>
      </p:sp>
      <p:pic>
        <p:nvPicPr>
          <p:cNvPr id="93" name="Google Shape;93;p17"/>
          <p:cNvPicPr preferRelativeResize="0"/>
          <p:nvPr/>
        </p:nvPicPr>
        <p:blipFill rotWithShape="1">
          <a:blip r:embed="rId3">
            <a:alphaModFix/>
          </a:blip>
          <a:srcRect b="19185" l="0" r="60230" t="0"/>
          <a:stretch/>
        </p:blipFill>
        <p:spPr>
          <a:xfrm>
            <a:off x="4496725" y="612925"/>
            <a:ext cx="3866675" cy="411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Automatic differentiation</a:t>
            </a:r>
            <a:endParaRPr/>
          </a:p>
        </p:txBody>
      </p:sp>
      <p:pic>
        <p:nvPicPr>
          <p:cNvPr id="99" name="Google Shape;99;p18"/>
          <p:cNvPicPr preferRelativeResize="0"/>
          <p:nvPr/>
        </p:nvPicPr>
        <p:blipFill>
          <a:blip r:embed="rId3">
            <a:alphaModFix/>
          </a:blip>
          <a:stretch>
            <a:fillRect/>
          </a:stretch>
        </p:blipFill>
        <p:spPr>
          <a:xfrm>
            <a:off x="878863" y="1076663"/>
            <a:ext cx="7386276" cy="386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Another example</a:t>
            </a:r>
            <a:endParaRPr/>
          </a:p>
        </p:txBody>
      </p:sp>
      <p:pic>
        <p:nvPicPr>
          <p:cNvPr id="105" name="Google Shape;105;p19"/>
          <p:cNvPicPr preferRelativeResize="0"/>
          <p:nvPr/>
        </p:nvPicPr>
        <p:blipFill>
          <a:blip r:embed="rId3">
            <a:alphaModFix/>
          </a:blip>
          <a:stretch>
            <a:fillRect/>
          </a:stretch>
        </p:blipFill>
        <p:spPr>
          <a:xfrm>
            <a:off x="417523" y="1611150"/>
            <a:ext cx="2975074" cy="30217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Another example</a:t>
            </a:r>
            <a:endParaRPr/>
          </a:p>
        </p:txBody>
      </p:sp>
      <p:pic>
        <p:nvPicPr>
          <p:cNvPr id="111" name="Google Shape;111;p20"/>
          <p:cNvPicPr preferRelativeResize="0"/>
          <p:nvPr/>
        </p:nvPicPr>
        <p:blipFill>
          <a:blip r:embed="rId3">
            <a:alphaModFix/>
          </a:blip>
          <a:stretch>
            <a:fillRect/>
          </a:stretch>
        </p:blipFill>
        <p:spPr>
          <a:xfrm>
            <a:off x="417523" y="1611150"/>
            <a:ext cx="2975074" cy="3021734"/>
          </a:xfrm>
          <a:prstGeom prst="rect">
            <a:avLst/>
          </a:prstGeom>
          <a:noFill/>
          <a:ln>
            <a:noFill/>
          </a:ln>
        </p:spPr>
      </p:pic>
      <p:pic>
        <p:nvPicPr>
          <p:cNvPr id="112" name="Google Shape;112;p20"/>
          <p:cNvPicPr preferRelativeResize="0"/>
          <p:nvPr/>
        </p:nvPicPr>
        <p:blipFill>
          <a:blip r:embed="rId4">
            <a:alphaModFix/>
          </a:blip>
          <a:stretch>
            <a:fillRect/>
          </a:stretch>
        </p:blipFill>
        <p:spPr>
          <a:xfrm>
            <a:off x="3362165" y="963770"/>
            <a:ext cx="5751398" cy="360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need for topological ordering</a:t>
            </a:r>
            <a:endParaRPr/>
          </a:p>
        </p:txBody>
      </p:sp>
      <p:pic>
        <p:nvPicPr>
          <p:cNvPr id="118" name="Google Shape;118;p21"/>
          <p:cNvPicPr preferRelativeResize="0"/>
          <p:nvPr/>
        </p:nvPicPr>
        <p:blipFill>
          <a:blip r:embed="rId3">
            <a:alphaModFix/>
          </a:blip>
          <a:stretch>
            <a:fillRect/>
          </a:stretch>
        </p:blipFill>
        <p:spPr>
          <a:xfrm>
            <a:off x="5773087" y="2351975"/>
            <a:ext cx="2552039" cy="2592075"/>
          </a:xfrm>
          <a:prstGeom prst="rect">
            <a:avLst/>
          </a:prstGeom>
          <a:noFill/>
          <a:ln>
            <a:noFill/>
          </a:ln>
        </p:spPr>
      </p:pic>
      <p:pic>
        <p:nvPicPr>
          <p:cNvPr id="119" name="Google Shape;119;p21"/>
          <p:cNvPicPr preferRelativeResize="0"/>
          <p:nvPr/>
        </p:nvPicPr>
        <p:blipFill>
          <a:blip r:embed="rId4">
            <a:alphaModFix/>
          </a:blip>
          <a:stretch>
            <a:fillRect/>
          </a:stretch>
        </p:blipFill>
        <p:spPr>
          <a:xfrm>
            <a:off x="164150" y="1252575"/>
            <a:ext cx="4633573" cy="3691477"/>
          </a:xfrm>
          <a:prstGeom prst="rect">
            <a:avLst/>
          </a:prstGeom>
          <a:noFill/>
          <a:ln>
            <a:noFill/>
          </a:ln>
        </p:spPr>
      </p:pic>
      <p:pic>
        <p:nvPicPr>
          <p:cNvPr id="120" name="Google Shape;120;p21"/>
          <p:cNvPicPr preferRelativeResize="0"/>
          <p:nvPr/>
        </p:nvPicPr>
        <p:blipFill>
          <a:blip r:embed="rId5">
            <a:alphaModFix/>
          </a:blip>
          <a:stretch>
            <a:fillRect/>
          </a:stretch>
        </p:blipFill>
        <p:spPr>
          <a:xfrm>
            <a:off x="4444950" y="1252566"/>
            <a:ext cx="4507600" cy="8764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